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66" r:id="rId2"/>
    <p:sldId id="259" r:id="rId3"/>
    <p:sldId id="260" r:id="rId4"/>
    <p:sldId id="261" r:id="rId5"/>
    <p:sldId id="263" r:id="rId6"/>
    <p:sldId id="264" r:id="rId7"/>
    <p:sldId id="267" r:id="rId8"/>
    <p:sldId id="268" r:id="rId9"/>
    <p:sldId id="271" r:id="rId10"/>
    <p:sldId id="270" r:id="rId11"/>
    <p:sldId id="269" r:id="rId12"/>
    <p:sldId id="272" r:id="rId13"/>
    <p:sldId id="273" r:id="rId14"/>
    <p:sldId id="274" r:id="rId15"/>
    <p:sldId id="275" r:id="rId16"/>
    <p:sldId id="277" r:id="rId17"/>
    <p:sldId id="276" r:id="rId18"/>
    <p:sldId id="279" r:id="rId19"/>
    <p:sldId id="280" r:id="rId20"/>
    <p:sldId id="281" r:id="rId21"/>
    <p:sldId id="282" r:id="rId22"/>
    <p:sldId id="283" r:id="rId23"/>
    <p:sldId id="257" r:id="rId24"/>
    <p:sldId id="258" r:id="rId25"/>
    <p:sldId id="284" r:id="rId26"/>
    <p:sldId id="286" r:id="rId27"/>
    <p:sldId id="288" r:id="rId28"/>
    <p:sldId id="289" r:id="rId29"/>
    <p:sldId id="291" r:id="rId30"/>
    <p:sldId id="292" r:id="rId31"/>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FF00"/>
    <a:srgbClr val="FFFFCC"/>
    <a:srgbClr val="946F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690" autoAdjust="0"/>
  </p:normalViewPr>
  <p:slideViewPr>
    <p:cSldViewPr snapToGrid="0">
      <p:cViewPr varScale="1">
        <p:scale>
          <a:sx n="61" d="100"/>
          <a:sy n="61" d="100"/>
        </p:scale>
        <p:origin x="8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jpeg>
</file>

<file path=ppt/media/image11.jpeg>
</file>

<file path=ppt/media/image12.jpeg>
</file>

<file path=ppt/media/image13.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71BF1F-0C4B-4593-A437-C3C7C8CBA846}" type="datetimeFigureOut">
              <a:rPr lang="LID4096" smtClean="0"/>
              <a:t>07/29/2024</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0B2C52-2B7D-49FF-90AE-F610055A16B6}" type="slidenum">
              <a:rPr lang="LID4096" smtClean="0"/>
              <a:t>‹#›</a:t>
            </a:fld>
            <a:endParaRPr lang="LID4096"/>
          </a:p>
        </p:txBody>
      </p:sp>
    </p:spTree>
    <p:extLst>
      <p:ext uri="{BB962C8B-B14F-4D97-AF65-F5344CB8AC3E}">
        <p14:creationId xmlns:p14="http://schemas.microsoft.com/office/powerpoint/2010/main" val="531280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general structure of a machine-learning model.</a:t>
            </a:r>
          </a:p>
          <a:p>
            <a:r>
              <a:rPr lang="en-US" dirty="0"/>
              <a:t>Today, we focus on supervised learning. But before that, let’s make sure that we are on the same page and use the same names for the same concepts.</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6</a:t>
            </a:fld>
            <a:endParaRPr lang="LID4096"/>
          </a:p>
        </p:txBody>
      </p:sp>
    </p:spTree>
    <p:extLst>
      <p:ext uri="{BB962C8B-B14F-4D97-AF65-F5344CB8AC3E}">
        <p14:creationId xmlns:p14="http://schemas.microsoft.com/office/powerpoint/2010/main" val="2487912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general structure of a machine-learning model.</a:t>
            </a:r>
          </a:p>
          <a:p>
            <a:r>
              <a:rPr lang="en-US" dirty="0"/>
              <a:t>Today, we focus on supervised learning. But before that, let’s make sure that we are on the same page and use the same names for the same concepts.</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12</a:t>
            </a:fld>
            <a:endParaRPr lang="LID4096"/>
          </a:p>
        </p:txBody>
      </p:sp>
    </p:spTree>
    <p:extLst>
      <p:ext uri="{BB962C8B-B14F-4D97-AF65-F5344CB8AC3E}">
        <p14:creationId xmlns:p14="http://schemas.microsoft.com/office/powerpoint/2010/main" val="31618829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general structure of a machine-learning model.</a:t>
            </a:r>
          </a:p>
          <a:p>
            <a:r>
              <a:rPr lang="en-US" dirty="0"/>
              <a:t>Today, we focus on supervised learning. But before that, let’s make sure that we are on the same page and use the same names for the same concepts.</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13</a:t>
            </a:fld>
            <a:endParaRPr lang="LID4096"/>
          </a:p>
        </p:txBody>
      </p:sp>
    </p:spTree>
    <p:extLst>
      <p:ext uri="{BB962C8B-B14F-4D97-AF65-F5344CB8AC3E}">
        <p14:creationId xmlns:p14="http://schemas.microsoft.com/office/powerpoint/2010/main" val="2987794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general structure of a machine-learning model.</a:t>
            </a:r>
          </a:p>
          <a:p>
            <a:r>
              <a:rPr lang="en-US" dirty="0"/>
              <a:t>Today, we focus on supervised learning. But before that, let’s make sure that we are on the same page and use the same names for the same concepts.</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14</a:t>
            </a:fld>
            <a:endParaRPr lang="LID4096"/>
          </a:p>
        </p:txBody>
      </p:sp>
    </p:spTree>
    <p:extLst>
      <p:ext uri="{BB962C8B-B14F-4D97-AF65-F5344CB8AC3E}">
        <p14:creationId xmlns:p14="http://schemas.microsoft.com/office/powerpoint/2010/main" val="20163839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general structure of a machine-learning model.</a:t>
            </a:r>
          </a:p>
          <a:p>
            <a:r>
              <a:rPr lang="en-US" dirty="0"/>
              <a:t>Today, we focus on supervised learning. But before that, let’s make sure that we are on the same page and use the same names for the same concepts.</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15</a:t>
            </a:fld>
            <a:endParaRPr lang="LID4096"/>
          </a:p>
        </p:txBody>
      </p:sp>
    </p:spTree>
    <p:extLst>
      <p:ext uri="{BB962C8B-B14F-4D97-AF65-F5344CB8AC3E}">
        <p14:creationId xmlns:p14="http://schemas.microsoft.com/office/powerpoint/2010/main" val="3094431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feed data row by row to our model, and receive output.</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16</a:t>
            </a:fld>
            <a:endParaRPr lang="LID4096"/>
          </a:p>
        </p:txBody>
      </p:sp>
    </p:spTree>
    <p:extLst>
      <p:ext uri="{BB962C8B-B14F-4D97-AF65-F5344CB8AC3E}">
        <p14:creationId xmlns:p14="http://schemas.microsoft.com/office/powerpoint/2010/main" val="961201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the training process, we adjust our model to decrease the loss function as much as possible!</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18</a:t>
            </a:fld>
            <a:endParaRPr lang="LID4096"/>
          </a:p>
        </p:txBody>
      </p:sp>
    </p:spTree>
    <p:extLst>
      <p:ext uri="{BB962C8B-B14F-4D97-AF65-F5344CB8AC3E}">
        <p14:creationId xmlns:p14="http://schemas.microsoft.com/office/powerpoint/2010/main" val="37611391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make sure that the model works with new data!</a:t>
            </a:r>
          </a:p>
          <a:p>
            <a:endParaRPr lang="LID4096" dirty="0"/>
          </a:p>
        </p:txBody>
      </p:sp>
      <p:sp>
        <p:nvSpPr>
          <p:cNvPr id="4" name="Slide Number Placeholder 3"/>
          <p:cNvSpPr>
            <a:spLocks noGrp="1"/>
          </p:cNvSpPr>
          <p:nvPr>
            <p:ph type="sldNum" sz="quarter" idx="5"/>
          </p:nvPr>
        </p:nvSpPr>
        <p:spPr/>
        <p:txBody>
          <a:bodyPr/>
          <a:lstStyle/>
          <a:p>
            <a:fld id="{3F0B2C52-2B7D-49FF-90AE-F610055A16B6}" type="slidenum">
              <a:rPr lang="LID4096" smtClean="0"/>
              <a:t>19</a:t>
            </a:fld>
            <a:endParaRPr lang="LID4096"/>
          </a:p>
        </p:txBody>
      </p:sp>
    </p:spTree>
    <p:extLst>
      <p:ext uri="{BB962C8B-B14F-4D97-AF65-F5344CB8AC3E}">
        <p14:creationId xmlns:p14="http://schemas.microsoft.com/office/powerpoint/2010/main" val="1278190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Recall measures the ability of the classifier to find all the relevant cases within a data set. It’s the ability of the classifier to find all the positive samples. Recall is important when missing positive instances (false negatives) is more critical than having false positives. For example, in cancer detection, it's crucial to catch all actual cases even if it means some false alarms.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F1 score is the harmonic mean of precision and recall, providing a balanced measure that considers both false positives and false negatives. It's especially useful when dealing with imbalanced data sets. Use the F1 score when you want to balance precision and recall and there is an uneven class distribution or when false positives and false negatives carry similar weights.</a:t>
            </a:r>
          </a:p>
          <a:p>
            <a:endParaRPr lang="en-US" dirty="0"/>
          </a:p>
        </p:txBody>
      </p:sp>
      <p:sp>
        <p:nvSpPr>
          <p:cNvPr id="4" name="Slide Number Placeholder 3"/>
          <p:cNvSpPr>
            <a:spLocks noGrp="1"/>
          </p:cNvSpPr>
          <p:nvPr>
            <p:ph type="sldNum" sz="quarter" idx="5"/>
          </p:nvPr>
        </p:nvSpPr>
        <p:spPr/>
        <p:txBody>
          <a:bodyPr/>
          <a:lstStyle/>
          <a:p>
            <a:fld id="{3F0B2C52-2B7D-49FF-90AE-F610055A16B6}" type="slidenum">
              <a:rPr lang="LID4096" smtClean="0"/>
              <a:t>22</a:t>
            </a:fld>
            <a:endParaRPr lang="LID4096"/>
          </a:p>
        </p:txBody>
      </p:sp>
    </p:spTree>
    <p:extLst>
      <p:ext uri="{BB962C8B-B14F-4D97-AF65-F5344CB8AC3E}">
        <p14:creationId xmlns:p14="http://schemas.microsoft.com/office/powerpoint/2010/main" val="567344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40074-19EF-47D3-AEB0-EC58FA635D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20F6BAFD-2A78-435D-892B-02C39FA4D5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039C222B-EC74-4A33-8EF6-9E1966D28E8C}"/>
              </a:ext>
            </a:extLst>
          </p:cNvPr>
          <p:cNvSpPr>
            <a:spLocks noGrp="1"/>
          </p:cNvSpPr>
          <p:nvPr>
            <p:ph type="dt" sz="half" idx="10"/>
          </p:nvPr>
        </p:nvSpPr>
        <p:spPr/>
        <p:txBody>
          <a:bodyPr/>
          <a:lstStyle/>
          <a:p>
            <a:fld id="{6CAD0839-69FC-4763-B8AC-78CF5951DDEE}" type="datetimeFigureOut">
              <a:rPr lang="LID4096" smtClean="0"/>
              <a:t>07/29/2024</a:t>
            </a:fld>
            <a:endParaRPr lang="LID4096"/>
          </a:p>
        </p:txBody>
      </p:sp>
      <p:sp>
        <p:nvSpPr>
          <p:cNvPr id="5" name="Footer Placeholder 4">
            <a:extLst>
              <a:ext uri="{FF2B5EF4-FFF2-40B4-BE49-F238E27FC236}">
                <a16:creationId xmlns:a16="http://schemas.microsoft.com/office/drawing/2014/main" id="{97F1E95B-ED9C-49A7-8FE6-F35D0723E03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0FE16859-3B7D-487D-8813-661397119536}"/>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211861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C50E4-4D26-4982-A91F-15E8D67BC66E}"/>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02531DE4-0699-4A8C-B306-67A234D1BC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5DA0CBF-B367-4823-9C6E-120A4098D208}"/>
              </a:ext>
            </a:extLst>
          </p:cNvPr>
          <p:cNvSpPr>
            <a:spLocks noGrp="1"/>
          </p:cNvSpPr>
          <p:nvPr>
            <p:ph type="dt" sz="half" idx="10"/>
          </p:nvPr>
        </p:nvSpPr>
        <p:spPr/>
        <p:txBody>
          <a:bodyPr/>
          <a:lstStyle/>
          <a:p>
            <a:fld id="{6CAD0839-69FC-4763-B8AC-78CF5951DDEE}" type="datetimeFigureOut">
              <a:rPr lang="LID4096" smtClean="0"/>
              <a:t>07/29/2024</a:t>
            </a:fld>
            <a:endParaRPr lang="LID4096"/>
          </a:p>
        </p:txBody>
      </p:sp>
      <p:sp>
        <p:nvSpPr>
          <p:cNvPr id="5" name="Footer Placeholder 4">
            <a:extLst>
              <a:ext uri="{FF2B5EF4-FFF2-40B4-BE49-F238E27FC236}">
                <a16:creationId xmlns:a16="http://schemas.microsoft.com/office/drawing/2014/main" id="{FCBEF85D-4203-436D-8E4F-1686BF16179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93EE50B-4B12-4903-BE1F-53D337619D29}"/>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15584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876280-95FB-49C2-9DE6-45D355F3AE4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ECDA7578-E735-41EC-B694-D420424284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A9EB20F-7D66-4F7B-91C8-938D9CB89341}"/>
              </a:ext>
            </a:extLst>
          </p:cNvPr>
          <p:cNvSpPr>
            <a:spLocks noGrp="1"/>
          </p:cNvSpPr>
          <p:nvPr>
            <p:ph type="dt" sz="half" idx="10"/>
          </p:nvPr>
        </p:nvSpPr>
        <p:spPr/>
        <p:txBody>
          <a:bodyPr/>
          <a:lstStyle/>
          <a:p>
            <a:fld id="{6CAD0839-69FC-4763-B8AC-78CF5951DDEE}" type="datetimeFigureOut">
              <a:rPr lang="LID4096" smtClean="0"/>
              <a:t>07/29/2024</a:t>
            </a:fld>
            <a:endParaRPr lang="LID4096"/>
          </a:p>
        </p:txBody>
      </p:sp>
      <p:sp>
        <p:nvSpPr>
          <p:cNvPr id="5" name="Footer Placeholder 4">
            <a:extLst>
              <a:ext uri="{FF2B5EF4-FFF2-40B4-BE49-F238E27FC236}">
                <a16:creationId xmlns:a16="http://schemas.microsoft.com/office/drawing/2014/main" id="{3D634A89-5EDD-4C7E-9E3E-53AC4C4E7D64}"/>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567063E4-985C-41D3-A902-95B870D202F0}"/>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832664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841C1-5D9B-4F89-8675-86821739F0B0}"/>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CE6EEC6D-A282-408F-8A66-B704588A67B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399A13B9-467A-4F5E-A0C5-25E7E12F2BEA}"/>
              </a:ext>
            </a:extLst>
          </p:cNvPr>
          <p:cNvSpPr>
            <a:spLocks noGrp="1"/>
          </p:cNvSpPr>
          <p:nvPr>
            <p:ph type="dt" sz="half" idx="10"/>
          </p:nvPr>
        </p:nvSpPr>
        <p:spPr/>
        <p:txBody>
          <a:bodyPr/>
          <a:lstStyle/>
          <a:p>
            <a:fld id="{6CAD0839-69FC-4763-B8AC-78CF5951DDEE}" type="datetimeFigureOut">
              <a:rPr lang="LID4096" smtClean="0"/>
              <a:t>07/29/2024</a:t>
            </a:fld>
            <a:endParaRPr lang="LID4096"/>
          </a:p>
        </p:txBody>
      </p:sp>
      <p:sp>
        <p:nvSpPr>
          <p:cNvPr id="5" name="Footer Placeholder 4">
            <a:extLst>
              <a:ext uri="{FF2B5EF4-FFF2-40B4-BE49-F238E27FC236}">
                <a16:creationId xmlns:a16="http://schemas.microsoft.com/office/drawing/2014/main" id="{7D853A15-EC26-4F3A-836A-54C0EE47381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433962A-1E36-4E45-AE16-B19BF1FDB21F}"/>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407274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E5205-8DB7-4BD9-9C84-3F687C609B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6B21DE53-7F10-458A-B008-F8EAE74069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F04BC4-9333-41EE-B649-47EB60B4329E}"/>
              </a:ext>
            </a:extLst>
          </p:cNvPr>
          <p:cNvSpPr>
            <a:spLocks noGrp="1"/>
          </p:cNvSpPr>
          <p:nvPr>
            <p:ph type="dt" sz="half" idx="10"/>
          </p:nvPr>
        </p:nvSpPr>
        <p:spPr/>
        <p:txBody>
          <a:bodyPr/>
          <a:lstStyle/>
          <a:p>
            <a:fld id="{6CAD0839-69FC-4763-B8AC-78CF5951DDEE}" type="datetimeFigureOut">
              <a:rPr lang="LID4096" smtClean="0"/>
              <a:t>07/29/2024</a:t>
            </a:fld>
            <a:endParaRPr lang="LID4096"/>
          </a:p>
        </p:txBody>
      </p:sp>
      <p:sp>
        <p:nvSpPr>
          <p:cNvPr id="5" name="Footer Placeholder 4">
            <a:extLst>
              <a:ext uri="{FF2B5EF4-FFF2-40B4-BE49-F238E27FC236}">
                <a16:creationId xmlns:a16="http://schemas.microsoft.com/office/drawing/2014/main" id="{FFAEB94F-4385-4BF3-80DE-952C31B0B2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91FE2D8-369A-494A-AB00-2360FDEEFE63}"/>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1536845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66CB1-48D4-4B0E-BA8F-D3F6D7DE28E6}"/>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063CC131-4198-4407-AA71-5C6F74C162D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00A74DDA-6AE4-4787-AEAC-12DE14B3C80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D27B78C0-F313-487C-9AB0-8CF73E26D54C}"/>
              </a:ext>
            </a:extLst>
          </p:cNvPr>
          <p:cNvSpPr>
            <a:spLocks noGrp="1"/>
          </p:cNvSpPr>
          <p:nvPr>
            <p:ph type="dt" sz="half" idx="10"/>
          </p:nvPr>
        </p:nvSpPr>
        <p:spPr/>
        <p:txBody>
          <a:bodyPr/>
          <a:lstStyle/>
          <a:p>
            <a:fld id="{6CAD0839-69FC-4763-B8AC-78CF5951DDEE}" type="datetimeFigureOut">
              <a:rPr lang="LID4096" smtClean="0"/>
              <a:t>07/29/2024</a:t>
            </a:fld>
            <a:endParaRPr lang="LID4096"/>
          </a:p>
        </p:txBody>
      </p:sp>
      <p:sp>
        <p:nvSpPr>
          <p:cNvPr id="6" name="Footer Placeholder 5">
            <a:extLst>
              <a:ext uri="{FF2B5EF4-FFF2-40B4-BE49-F238E27FC236}">
                <a16:creationId xmlns:a16="http://schemas.microsoft.com/office/drawing/2014/main" id="{D2ED997F-6F5E-4322-B285-4B1833CF596B}"/>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DE5EB4BF-3E7F-4156-A307-AFF8309B885A}"/>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2292573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6FC0F-1C76-4BE2-A865-54B362606074}"/>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A3087399-CED6-45EB-9939-E0C64ADE00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56F5BB-7D46-4BE4-94E0-4A1F7AA2D77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6590EB74-E1FB-47D4-8B98-BAFE7EB4B6B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D600C0-D6AB-4D57-B1DC-295F02DCDA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2A17F378-9846-4293-B93A-992911A31150}"/>
              </a:ext>
            </a:extLst>
          </p:cNvPr>
          <p:cNvSpPr>
            <a:spLocks noGrp="1"/>
          </p:cNvSpPr>
          <p:nvPr>
            <p:ph type="dt" sz="half" idx="10"/>
          </p:nvPr>
        </p:nvSpPr>
        <p:spPr/>
        <p:txBody>
          <a:bodyPr/>
          <a:lstStyle/>
          <a:p>
            <a:fld id="{6CAD0839-69FC-4763-B8AC-78CF5951DDEE}" type="datetimeFigureOut">
              <a:rPr lang="LID4096" smtClean="0"/>
              <a:t>07/29/2024</a:t>
            </a:fld>
            <a:endParaRPr lang="LID4096"/>
          </a:p>
        </p:txBody>
      </p:sp>
      <p:sp>
        <p:nvSpPr>
          <p:cNvPr id="8" name="Footer Placeholder 7">
            <a:extLst>
              <a:ext uri="{FF2B5EF4-FFF2-40B4-BE49-F238E27FC236}">
                <a16:creationId xmlns:a16="http://schemas.microsoft.com/office/drawing/2014/main" id="{373782F1-58C7-42C8-861E-B9645A23D10D}"/>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590D985B-591E-45F0-BC5A-572887DBD1CE}"/>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2568790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D302F-37E8-4024-8997-4719FF4C4C88}"/>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EB95B04-FC68-47FA-B3F0-DFCB812B8962}"/>
              </a:ext>
            </a:extLst>
          </p:cNvPr>
          <p:cNvSpPr>
            <a:spLocks noGrp="1"/>
          </p:cNvSpPr>
          <p:nvPr>
            <p:ph type="dt" sz="half" idx="10"/>
          </p:nvPr>
        </p:nvSpPr>
        <p:spPr/>
        <p:txBody>
          <a:bodyPr/>
          <a:lstStyle/>
          <a:p>
            <a:fld id="{6CAD0839-69FC-4763-B8AC-78CF5951DDEE}" type="datetimeFigureOut">
              <a:rPr lang="LID4096" smtClean="0"/>
              <a:t>07/29/2024</a:t>
            </a:fld>
            <a:endParaRPr lang="LID4096"/>
          </a:p>
        </p:txBody>
      </p:sp>
      <p:sp>
        <p:nvSpPr>
          <p:cNvPr id="4" name="Footer Placeholder 3">
            <a:extLst>
              <a:ext uri="{FF2B5EF4-FFF2-40B4-BE49-F238E27FC236}">
                <a16:creationId xmlns:a16="http://schemas.microsoft.com/office/drawing/2014/main" id="{6B728C22-BDC3-4930-BBD5-29602362439F}"/>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6EE9153F-1BC5-4A3F-A2C0-5E1E08964795}"/>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1536733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D49C8B-5893-4D65-9254-9DBD015B860E}"/>
              </a:ext>
            </a:extLst>
          </p:cNvPr>
          <p:cNvSpPr>
            <a:spLocks noGrp="1"/>
          </p:cNvSpPr>
          <p:nvPr>
            <p:ph type="dt" sz="half" idx="10"/>
          </p:nvPr>
        </p:nvSpPr>
        <p:spPr/>
        <p:txBody>
          <a:bodyPr/>
          <a:lstStyle/>
          <a:p>
            <a:fld id="{6CAD0839-69FC-4763-B8AC-78CF5951DDEE}" type="datetimeFigureOut">
              <a:rPr lang="LID4096" smtClean="0"/>
              <a:t>07/29/2024</a:t>
            </a:fld>
            <a:endParaRPr lang="LID4096"/>
          </a:p>
        </p:txBody>
      </p:sp>
      <p:sp>
        <p:nvSpPr>
          <p:cNvPr id="3" name="Footer Placeholder 2">
            <a:extLst>
              <a:ext uri="{FF2B5EF4-FFF2-40B4-BE49-F238E27FC236}">
                <a16:creationId xmlns:a16="http://schemas.microsoft.com/office/drawing/2014/main" id="{F9C07912-C344-4FC3-B941-020201C954C4}"/>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2A2BF6B7-3ACC-4300-9125-A3B10DD1C090}"/>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1025684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DD070-6958-43A3-A3DE-5268D39500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A38DDD0F-039D-4947-816B-7D38F03AD2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98E596B5-816D-4E08-8E38-4017F01681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12AE6D-86B0-4DB5-BBBF-9E41327D3100}"/>
              </a:ext>
            </a:extLst>
          </p:cNvPr>
          <p:cNvSpPr>
            <a:spLocks noGrp="1"/>
          </p:cNvSpPr>
          <p:nvPr>
            <p:ph type="dt" sz="half" idx="10"/>
          </p:nvPr>
        </p:nvSpPr>
        <p:spPr/>
        <p:txBody>
          <a:bodyPr/>
          <a:lstStyle/>
          <a:p>
            <a:fld id="{6CAD0839-69FC-4763-B8AC-78CF5951DDEE}" type="datetimeFigureOut">
              <a:rPr lang="LID4096" smtClean="0"/>
              <a:t>07/29/2024</a:t>
            </a:fld>
            <a:endParaRPr lang="LID4096"/>
          </a:p>
        </p:txBody>
      </p:sp>
      <p:sp>
        <p:nvSpPr>
          <p:cNvPr id="6" name="Footer Placeholder 5">
            <a:extLst>
              <a:ext uri="{FF2B5EF4-FFF2-40B4-BE49-F238E27FC236}">
                <a16:creationId xmlns:a16="http://schemas.microsoft.com/office/drawing/2014/main" id="{06751A96-AA3E-43EF-BF4E-2F33C35FD54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71C28956-A6B2-46EA-A967-1FEF66608B7F}"/>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26627241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D5CCD-15CD-460C-BF23-787539B2BB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1FC90A42-8FB4-418A-81A2-7EBE0F16B1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2EDCABA9-463E-48DF-98A5-82AD54A628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A1791B-D1D4-4E46-8470-900C27B9331B}"/>
              </a:ext>
            </a:extLst>
          </p:cNvPr>
          <p:cNvSpPr>
            <a:spLocks noGrp="1"/>
          </p:cNvSpPr>
          <p:nvPr>
            <p:ph type="dt" sz="half" idx="10"/>
          </p:nvPr>
        </p:nvSpPr>
        <p:spPr/>
        <p:txBody>
          <a:bodyPr/>
          <a:lstStyle/>
          <a:p>
            <a:fld id="{6CAD0839-69FC-4763-B8AC-78CF5951DDEE}" type="datetimeFigureOut">
              <a:rPr lang="LID4096" smtClean="0"/>
              <a:t>07/29/2024</a:t>
            </a:fld>
            <a:endParaRPr lang="LID4096"/>
          </a:p>
        </p:txBody>
      </p:sp>
      <p:sp>
        <p:nvSpPr>
          <p:cNvPr id="6" name="Footer Placeholder 5">
            <a:extLst>
              <a:ext uri="{FF2B5EF4-FFF2-40B4-BE49-F238E27FC236}">
                <a16:creationId xmlns:a16="http://schemas.microsoft.com/office/drawing/2014/main" id="{A09D49A5-FA3A-42BA-BADB-8D71332B1771}"/>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7DE7DEB5-3E27-44E1-A202-3BE13687F330}"/>
              </a:ext>
            </a:extLst>
          </p:cNvPr>
          <p:cNvSpPr>
            <a:spLocks noGrp="1"/>
          </p:cNvSpPr>
          <p:nvPr>
            <p:ph type="sldNum" sz="quarter" idx="12"/>
          </p:nvPr>
        </p:nvSpPr>
        <p:spPr/>
        <p:txBody>
          <a:bodyPr/>
          <a:lstStyle/>
          <a:p>
            <a:fld id="{F531B848-2201-46B8-89C2-1F077BB6FFAA}" type="slidenum">
              <a:rPr lang="LID4096" smtClean="0"/>
              <a:t>‹#›</a:t>
            </a:fld>
            <a:endParaRPr lang="LID4096"/>
          </a:p>
        </p:txBody>
      </p:sp>
    </p:spTree>
    <p:extLst>
      <p:ext uri="{BB962C8B-B14F-4D97-AF65-F5344CB8AC3E}">
        <p14:creationId xmlns:p14="http://schemas.microsoft.com/office/powerpoint/2010/main" val="28897565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A252A1-4E88-4C3C-91C0-21BC186F22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5B0BFBF0-9DDF-4623-AE08-70864B070F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8E313669-4945-40E3-B00B-44BAC3E929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AD0839-69FC-4763-B8AC-78CF5951DDEE}" type="datetimeFigureOut">
              <a:rPr lang="LID4096" smtClean="0"/>
              <a:t>07/29/2024</a:t>
            </a:fld>
            <a:endParaRPr lang="LID4096"/>
          </a:p>
        </p:txBody>
      </p:sp>
      <p:sp>
        <p:nvSpPr>
          <p:cNvPr id="5" name="Footer Placeholder 4">
            <a:extLst>
              <a:ext uri="{FF2B5EF4-FFF2-40B4-BE49-F238E27FC236}">
                <a16:creationId xmlns:a16="http://schemas.microsoft.com/office/drawing/2014/main" id="{9A2FD497-017F-4D9D-8DDA-5F79D3BE99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26822F16-34B6-49E9-893B-A46CB3F686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31B848-2201-46B8-89C2-1F077BB6FFAA}" type="slidenum">
              <a:rPr lang="LID4096" smtClean="0"/>
              <a:t>‹#›</a:t>
            </a:fld>
            <a:endParaRPr lang="LID4096"/>
          </a:p>
        </p:txBody>
      </p:sp>
    </p:spTree>
    <p:extLst>
      <p:ext uri="{BB962C8B-B14F-4D97-AF65-F5344CB8AC3E}">
        <p14:creationId xmlns:p14="http://schemas.microsoft.com/office/powerpoint/2010/main" val="42388688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emf"/><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5.emf"/></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8C2BBE-C81B-4AD7-8BB6-09C3555F0E07}"/>
              </a:ext>
            </a:extLst>
          </p:cNvPr>
          <p:cNvSpPr txBox="1"/>
          <p:nvPr/>
        </p:nvSpPr>
        <p:spPr>
          <a:xfrm>
            <a:off x="3427534" y="1969477"/>
            <a:ext cx="5336931" cy="3293209"/>
          </a:xfrm>
          <a:prstGeom prst="rect">
            <a:avLst/>
          </a:prstGeom>
          <a:noFill/>
        </p:spPr>
        <p:txBody>
          <a:bodyPr wrap="square" rtlCol="0">
            <a:spAutoFit/>
          </a:bodyPr>
          <a:lstStyle/>
          <a:p>
            <a:pPr algn="ctr"/>
            <a:r>
              <a:rPr lang="en-US" sz="4800" b="1" dirty="0"/>
              <a:t>Machine Learning</a:t>
            </a:r>
          </a:p>
          <a:p>
            <a:pPr algn="ctr"/>
            <a:endParaRPr lang="en-US" sz="2000" b="1" dirty="0"/>
          </a:p>
          <a:p>
            <a:pPr algn="ctr"/>
            <a:endParaRPr lang="en-US" sz="2000" b="1" dirty="0"/>
          </a:p>
          <a:p>
            <a:pPr algn="ctr"/>
            <a:endParaRPr lang="en-US" sz="2000" b="1" dirty="0"/>
          </a:p>
          <a:p>
            <a:pPr algn="ctr"/>
            <a:endParaRPr lang="en-US" sz="2000" b="1" dirty="0"/>
          </a:p>
          <a:p>
            <a:pPr algn="ctr"/>
            <a:endParaRPr lang="en-US" sz="2000" b="1" dirty="0"/>
          </a:p>
          <a:p>
            <a:pPr algn="ctr"/>
            <a:endParaRPr lang="en-US" sz="2000" b="1" dirty="0"/>
          </a:p>
          <a:p>
            <a:pPr algn="ctr"/>
            <a:r>
              <a:rPr lang="en-US" sz="2000" b="1" dirty="0"/>
              <a:t>Asieh Daneshi </a:t>
            </a:r>
            <a:br>
              <a:rPr lang="en-US" sz="2000" b="1" dirty="0"/>
            </a:br>
            <a:r>
              <a:rPr lang="en-US" sz="2000" b="1" dirty="0"/>
              <a:t>2024 </a:t>
            </a:r>
            <a:endParaRPr lang="LID4096" sz="2000" b="1" dirty="0"/>
          </a:p>
        </p:txBody>
      </p:sp>
    </p:spTree>
    <p:extLst>
      <p:ext uri="{BB962C8B-B14F-4D97-AF65-F5344CB8AC3E}">
        <p14:creationId xmlns:p14="http://schemas.microsoft.com/office/powerpoint/2010/main" val="2070645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as leben änderungen - human age stock-grafiken, -clipart, -cartoons und -symbole">
            <a:extLst>
              <a:ext uri="{FF2B5EF4-FFF2-40B4-BE49-F238E27FC236}">
                <a16:creationId xmlns:a16="http://schemas.microsoft.com/office/drawing/2014/main" id="{248636D7-936D-4FCB-95D5-CAC1729582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6730" y="2156957"/>
            <a:ext cx="9398338" cy="393133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41CBAB6-BB29-4434-A9A5-5B6C05BD1B29}"/>
              </a:ext>
            </a:extLst>
          </p:cNvPr>
          <p:cNvSpPr txBox="1"/>
          <p:nvPr/>
        </p:nvSpPr>
        <p:spPr>
          <a:xfrm>
            <a:off x="923191" y="670567"/>
            <a:ext cx="9741877" cy="1246495"/>
          </a:xfrm>
          <a:prstGeom prst="rect">
            <a:avLst/>
          </a:prstGeom>
          <a:noFill/>
        </p:spPr>
        <p:txBody>
          <a:bodyPr wrap="square" rtlCol="0">
            <a:spAutoFit/>
          </a:bodyPr>
          <a:lstStyle/>
          <a:p>
            <a:pPr>
              <a:lnSpc>
                <a:spcPct val="150000"/>
              </a:lnSpc>
            </a:pPr>
            <a:r>
              <a:rPr lang="en-US" sz="2000" dirty="0"/>
              <a:t>We can assign a number to any of these categories</a:t>
            </a:r>
          </a:p>
          <a:p>
            <a:pPr>
              <a:lnSpc>
                <a:spcPct val="150000"/>
              </a:lnSpc>
            </a:pPr>
            <a:endParaRPr lang="en-US" dirty="0"/>
          </a:p>
          <a:p>
            <a:endParaRPr lang="LID4096" dirty="0"/>
          </a:p>
        </p:txBody>
      </p:sp>
      <p:sp>
        <p:nvSpPr>
          <p:cNvPr id="7" name="TextBox 6">
            <a:extLst>
              <a:ext uri="{FF2B5EF4-FFF2-40B4-BE49-F238E27FC236}">
                <a16:creationId xmlns:a16="http://schemas.microsoft.com/office/drawing/2014/main" id="{E5C446D5-0EFC-47CE-9B8A-453718D1DD17}"/>
              </a:ext>
            </a:extLst>
          </p:cNvPr>
          <p:cNvSpPr txBox="1"/>
          <p:nvPr/>
        </p:nvSpPr>
        <p:spPr>
          <a:xfrm>
            <a:off x="1944031" y="1917062"/>
            <a:ext cx="7700195" cy="1246495"/>
          </a:xfrm>
          <a:prstGeom prst="rect">
            <a:avLst/>
          </a:prstGeom>
          <a:noFill/>
        </p:spPr>
        <p:txBody>
          <a:bodyPr wrap="square" rtlCol="0">
            <a:spAutoFit/>
          </a:bodyPr>
          <a:lstStyle/>
          <a:p>
            <a:pPr>
              <a:lnSpc>
                <a:spcPct val="150000"/>
              </a:lnSpc>
            </a:pPr>
            <a:r>
              <a:rPr lang="en-US" sz="2000" dirty="0"/>
              <a:t>1            2           3           4                  5            6               7              8                  9</a:t>
            </a:r>
          </a:p>
          <a:p>
            <a:pPr>
              <a:lnSpc>
                <a:spcPct val="150000"/>
              </a:lnSpc>
            </a:pPr>
            <a:endParaRPr lang="en-US" dirty="0"/>
          </a:p>
          <a:p>
            <a:endParaRPr lang="LID4096" dirty="0"/>
          </a:p>
        </p:txBody>
      </p:sp>
    </p:spTree>
    <p:extLst>
      <p:ext uri="{BB962C8B-B14F-4D97-AF65-F5344CB8AC3E}">
        <p14:creationId xmlns:p14="http://schemas.microsoft.com/office/powerpoint/2010/main" val="2816501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9962954-3902-4AEA-9D89-EDD61D415E65}"/>
              </a:ext>
            </a:extLst>
          </p:cNvPr>
          <p:cNvPicPr>
            <a:picLocks noChangeAspect="1"/>
          </p:cNvPicPr>
          <p:nvPr/>
        </p:nvPicPr>
        <p:blipFill>
          <a:blip r:embed="rId2"/>
          <a:stretch>
            <a:fillRect/>
          </a:stretch>
        </p:blipFill>
        <p:spPr>
          <a:xfrm>
            <a:off x="7084776" y="1766279"/>
            <a:ext cx="4475675" cy="4479273"/>
          </a:xfrm>
          <a:prstGeom prst="rect">
            <a:avLst/>
          </a:prstGeom>
        </p:spPr>
      </p:pic>
      <p:pic>
        <p:nvPicPr>
          <p:cNvPr id="8" name="Picture 7">
            <a:extLst>
              <a:ext uri="{FF2B5EF4-FFF2-40B4-BE49-F238E27FC236}">
                <a16:creationId xmlns:a16="http://schemas.microsoft.com/office/drawing/2014/main" id="{7F6F561D-5874-4C46-8EE8-0A5438F5C8EF}"/>
              </a:ext>
            </a:extLst>
          </p:cNvPr>
          <p:cNvPicPr>
            <a:picLocks noChangeAspect="1"/>
          </p:cNvPicPr>
          <p:nvPr/>
        </p:nvPicPr>
        <p:blipFill>
          <a:blip r:embed="rId3"/>
          <a:stretch>
            <a:fillRect/>
          </a:stretch>
        </p:blipFill>
        <p:spPr>
          <a:xfrm>
            <a:off x="923191" y="2378727"/>
            <a:ext cx="5656613" cy="3866825"/>
          </a:xfrm>
          <a:prstGeom prst="rect">
            <a:avLst/>
          </a:prstGeom>
        </p:spPr>
      </p:pic>
      <p:sp>
        <p:nvSpPr>
          <p:cNvPr id="2" name="TextBox 1">
            <a:extLst>
              <a:ext uri="{FF2B5EF4-FFF2-40B4-BE49-F238E27FC236}">
                <a16:creationId xmlns:a16="http://schemas.microsoft.com/office/drawing/2014/main" id="{A41CBAB6-BB29-4434-A9A5-5B6C05BD1B29}"/>
              </a:ext>
            </a:extLst>
          </p:cNvPr>
          <p:cNvSpPr txBox="1"/>
          <p:nvPr/>
        </p:nvSpPr>
        <p:spPr>
          <a:xfrm>
            <a:off x="923191" y="670567"/>
            <a:ext cx="9741877" cy="1708160"/>
          </a:xfrm>
          <a:prstGeom prst="rect">
            <a:avLst/>
          </a:prstGeom>
          <a:noFill/>
        </p:spPr>
        <p:txBody>
          <a:bodyPr wrap="square" rtlCol="0">
            <a:spAutoFit/>
          </a:bodyPr>
          <a:lstStyle/>
          <a:p>
            <a:pPr>
              <a:lnSpc>
                <a:spcPct val="150000"/>
              </a:lnSpc>
            </a:pPr>
            <a:r>
              <a:rPr lang="en-US" sz="2000" b="1" dirty="0"/>
              <a:t>Features</a:t>
            </a:r>
          </a:p>
          <a:p>
            <a:pPr>
              <a:lnSpc>
                <a:spcPct val="150000"/>
              </a:lnSpc>
            </a:pPr>
            <a:r>
              <a:rPr lang="en-US" sz="2000" b="1" dirty="0"/>
              <a:t>Quantitative – </a:t>
            </a:r>
            <a:r>
              <a:rPr lang="en-US" sz="2000" dirty="0"/>
              <a:t>numerical valued data (discrete or continuous)</a:t>
            </a:r>
          </a:p>
          <a:p>
            <a:pPr>
              <a:lnSpc>
                <a:spcPct val="150000"/>
              </a:lnSpc>
            </a:pPr>
            <a:endParaRPr lang="en-US" dirty="0"/>
          </a:p>
          <a:p>
            <a:endParaRPr lang="LID4096" dirty="0"/>
          </a:p>
        </p:txBody>
      </p:sp>
    </p:spTree>
    <p:extLst>
      <p:ext uri="{BB962C8B-B14F-4D97-AF65-F5344CB8AC3E}">
        <p14:creationId xmlns:p14="http://schemas.microsoft.com/office/powerpoint/2010/main" val="38343606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464871"/>
          </a:xfrm>
          <a:prstGeom prst="rect">
            <a:avLst/>
          </a:prstGeom>
          <a:noFill/>
        </p:spPr>
        <p:txBody>
          <a:bodyPr wrap="square">
            <a:spAutoFit/>
          </a:bodyPr>
          <a:lstStyle/>
          <a:p>
            <a:pPr>
              <a:lnSpc>
                <a:spcPct val="150000"/>
              </a:lnSpc>
            </a:pPr>
            <a:r>
              <a:rPr lang="en-US" sz="1800" b="1" dirty="0"/>
              <a:t>Machine Learning</a:t>
            </a:r>
          </a:p>
        </p:txBody>
      </p:sp>
      <p:sp>
        <p:nvSpPr>
          <p:cNvPr id="4" name="Rectangle 3">
            <a:extLst>
              <a:ext uri="{FF2B5EF4-FFF2-40B4-BE49-F238E27FC236}">
                <a16:creationId xmlns:a16="http://schemas.microsoft.com/office/drawing/2014/main" id="{0FC875CE-E006-4E06-8949-9C574BF17CDE}"/>
              </a:ext>
            </a:extLst>
          </p:cNvPr>
          <p:cNvSpPr/>
          <p:nvPr/>
        </p:nvSpPr>
        <p:spPr>
          <a:xfrm>
            <a:off x="4953000" y="2243579"/>
            <a:ext cx="2286000" cy="2286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TextBox 4">
            <a:extLst>
              <a:ext uri="{FF2B5EF4-FFF2-40B4-BE49-F238E27FC236}">
                <a16:creationId xmlns:a16="http://schemas.microsoft.com/office/drawing/2014/main" id="{A6C4A241-ED9A-4161-9EDA-6BD5A49D817C}"/>
              </a:ext>
            </a:extLst>
          </p:cNvPr>
          <p:cNvSpPr txBox="1"/>
          <p:nvPr/>
        </p:nvSpPr>
        <p:spPr>
          <a:xfrm>
            <a:off x="5028022" y="3154143"/>
            <a:ext cx="2135956" cy="464871"/>
          </a:xfrm>
          <a:prstGeom prst="rect">
            <a:avLst/>
          </a:prstGeom>
          <a:noFill/>
        </p:spPr>
        <p:txBody>
          <a:bodyPr wrap="square">
            <a:spAutoFit/>
          </a:bodyPr>
          <a:lstStyle/>
          <a:p>
            <a:pPr algn="ctr">
              <a:lnSpc>
                <a:spcPct val="150000"/>
              </a:lnSpc>
            </a:pPr>
            <a:r>
              <a:rPr lang="en-US" sz="1800" b="1" dirty="0"/>
              <a:t>Model</a:t>
            </a:r>
          </a:p>
        </p:txBody>
      </p:sp>
      <p:cxnSp>
        <p:nvCxnSpPr>
          <p:cNvPr id="7" name="Straight Arrow Connector 6">
            <a:extLst>
              <a:ext uri="{FF2B5EF4-FFF2-40B4-BE49-F238E27FC236}">
                <a16:creationId xmlns:a16="http://schemas.microsoft.com/office/drawing/2014/main" id="{31501CAD-3908-4ADD-83F6-4F915E0A9030}"/>
              </a:ext>
            </a:extLst>
          </p:cNvPr>
          <p:cNvCxnSpPr/>
          <p:nvPr/>
        </p:nvCxnSpPr>
        <p:spPr>
          <a:xfrm>
            <a:off x="4072379" y="2630078"/>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3F55C3A-88A5-4252-973B-79A217FFD80F}"/>
              </a:ext>
            </a:extLst>
          </p:cNvPr>
          <p:cNvCxnSpPr/>
          <p:nvPr/>
        </p:nvCxnSpPr>
        <p:spPr>
          <a:xfrm>
            <a:off x="4072379" y="299929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976CD49-434D-4129-BD9D-7B15623017C6}"/>
              </a:ext>
            </a:extLst>
          </p:cNvPr>
          <p:cNvSpPr txBox="1"/>
          <p:nvPr/>
        </p:nvSpPr>
        <p:spPr>
          <a:xfrm>
            <a:off x="2588051" y="2330962"/>
            <a:ext cx="2135956" cy="464871"/>
          </a:xfrm>
          <a:prstGeom prst="rect">
            <a:avLst/>
          </a:prstGeom>
          <a:noFill/>
        </p:spPr>
        <p:txBody>
          <a:bodyPr wrap="square">
            <a:spAutoFit/>
          </a:bodyPr>
          <a:lstStyle/>
          <a:p>
            <a:pPr algn="ctr">
              <a:lnSpc>
                <a:spcPct val="150000"/>
              </a:lnSpc>
            </a:pPr>
            <a:r>
              <a:rPr lang="en-US" sz="1800" dirty="0"/>
              <a:t>Input 1</a:t>
            </a:r>
          </a:p>
        </p:txBody>
      </p:sp>
      <p:sp>
        <p:nvSpPr>
          <p:cNvPr id="10" name="TextBox 9">
            <a:extLst>
              <a:ext uri="{FF2B5EF4-FFF2-40B4-BE49-F238E27FC236}">
                <a16:creationId xmlns:a16="http://schemas.microsoft.com/office/drawing/2014/main" id="{CA5BB1F5-DC09-4ECA-9DFD-B0533CF5818F}"/>
              </a:ext>
            </a:extLst>
          </p:cNvPr>
          <p:cNvSpPr txBox="1"/>
          <p:nvPr/>
        </p:nvSpPr>
        <p:spPr>
          <a:xfrm>
            <a:off x="2592765" y="2693410"/>
            <a:ext cx="2135956" cy="464871"/>
          </a:xfrm>
          <a:prstGeom prst="rect">
            <a:avLst/>
          </a:prstGeom>
          <a:noFill/>
        </p:spPr>
        <p:txBody>
          <a:bodyPr wrap="square">
            <a:spAutoFit/>
          </a:bodyPr>
          <a:lstStyle/>
          <a:p>
            <a:pPr algn="ctr">
              <a:lnSpc>
                <a:spcPct val="150000"/>
              </a:lnSpc>
            </a:pPr>
            <a:r>
              <a:rPr lang="en-US" sz="1800" dirty="0"/>
              <a:t>Input 2</a:t>
            </a:r>
          </a:p>
        </p:txBody>
      </p:sp>
      <p:cxnSp>
        <p:nvCxnSpPr>
          <p:cNvPr id="11" name="Straight Arrow Connector 10">
            <a:extLst>
              <a:ext uri="{FF2B5EF4-FFF2-40B4-BE49-F238E27FC236}">
                <a16:creationId xmlns:a16="http://schemas.microsoft.com/office/drawing/2014/main" id="{2D197315-F3AC-45BD-9A2F-6C586D43C0F0}"/>
              </a:ext>
            </a:extLst>
          </p:cNvPr>
          <p:cNvCxnSpPr/>
          <p:nvPr/>
        </p:nvCxnSpPr>
        <p:spPr>
          <a:xfrm>
            <a:off x="4072379" y="419423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9389AB2-0D27-4015-BA27-4414547D6079}"/>
              </a:ext>
            </a:extLst>
          </p:cNvPr>
          <p:cNvSpPr txBox="1"/>
          <p:nvPr/>
        </p:nvSpPr>
        <p:spPr>
          <a:xfrm>
            <a:off x="2588051" y="3895119"/>
            <a:ext cx="2135956" cy="464871"/>
          </a:xfrm>
          <a:prstGeom prst="rect">
            <a:avLst/>
          </a:prstGeom>
          <a:noFill/>
        </p:spPr>
        <p:txBody>
          <a:bodyPr wrap="square">
            <a:spAutoFit/>
          </a:bodyPr>
          <a:lstStyle/>
          <a:p>
            <a:pPr algn="ctr">
              <a:lnSpc>
                <a:spcPct val="150000"/>
              </a:lnSpc>
            </a:pPr>
            <a:r>
              <a:rPr lang="en-US" sz="1800" dirty="0"/>
              <a:t>Input n</a:t>
            </a:r>
          </a:p>
        </p:txBody>
      </p:sp>
      <p:sp>
        <p:nvSpPr>
          <p:cNvPr id="13" name="TextBox 12">
            <a:extLst>
              <a:ext uri="{FF2B5EF4-FFF2-40B4-BE49-F238E27FC236}">
                <a16:creationId xmlns:a16="http://schemas.microsoft.com/office/drawing/2014/main" id="{0F5D1EDF-F0C0-4309-A548-690C8365EF02}"/>
              </a:ext>
            </a:extLst>
          </p:cNvPr>
          <p:cNvSpPr txBox="1"/>
          <p:nvPr/>
        </p:nvSpPr>
        <p:spPr>
          <a:xfrm>
            <a:off x="2588051" y="3305181"/>
            <a:ext cx="2135956" cy="464871"/>
          </a:xfrm>
          <a:prstGeom prst="rect">
            <a:avLst/>
          </a:prstGeom>
          <a:noFill/>
        </p:spPr>
        <p:txBody>
          <a:bodyPr wrap="square">
            <a:spAutoFit/>
          </a:bodyPr>
          <a:lstStyle/>
          <a:p>
            <a:pPr algn="ctr">
              <a:lnSpc>
                <a:spcPct val="150000"/>
              </a:lnSpc>
            </a:pPr>
            <a:r>
              <a:rPr lang="en-US" sz="1800" dirty="0"/>
              <a:t>…</a:t>
            </a:r>
          </a:p>
        </p:txBody>
      </p:sp>
      <p:cxnSp>
        <p:nvCxnSpPr>
          <p:cNvPr id="14" name="Straight Arrow Connector 13">
            <a:extLst>
              <a:ext uri="{FF2B5EF4-FFF2-40B4-BE49-F238E27FC236}">
                <a16:creationId xmlns:a16="http://schemas.microsoft.com/office/drawing/2014/main" id="{D23D9BEC-C7FF-4BD4-B2C0-7C0318129EEC}"/>
              </a:ext>
            </a:extLst>
          </p:cNvPr>
          <p:cNvCxnSpPr/>
          <p:nvPr/>
        </p:nvCxnSpPr>
        <p:spPr>
          <a:xfrm>
            <a:off x="7239000" y="3386578"/>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8DEB890-49E2-4CD9-AD39-9CF308E43133}"/>
              </a:ext>
            </a:extLst>
          </p:cNvPr>
          <p:cNvSpPr txBox="1"/>
          <p:nvPr/>
        </p:nvSpPr>
        <p:spPr>
          <a:xfrm>
            <a:off x="7595254" y="2969187"/>
            <a:ext cx="2135956" cy="880369"/>
          </a:xfrm>
          <a:prstGeom prst="rect">
            <a:avLst/>
          </a:prstGeom>
          <a:noFill/>
        </p:spPr>
        <p:txBody>
          <a:bodyPr wrap="square">
            <a:spAutoFit/>
          </a:bodyPr>
          <a:lstStyle/>
          <a:p>
            <a:pPr algn="ctr">
              <a:lnSpc>
                <a:spcPct val="150000"/>
              </a:lnSpc>
            </a:pPr>
            <a:r>
              <a:rPr lang="en-US" sz="1800" dirty="0"/>
              <a:t>Output</a:t>
            </a:r>
            <a:br>
              <a:rPr lang="en-US" sz="1800" dirty="0"/>
            </a:br>
            <a:r>
              <a:rPr lang="en-US" sz="1800" dirty="0"/>
              <a:t>(prediction)</a:t>
            </a:r>
          </a:p>
        </p:txBody>
      </p:sp>
    </p:spTree>
    <p:extLst>
      <p:ext uri="{BB962C8B-B14F-4D97-AF65-F5344CB8AC3E}">
        <p14:creationId xmlns:p14="http://schemas.microsoft.com/office/powerpoint/2010/main" val="235963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1434367"/>
          </a:xfrm>
          <a:prstGeom prst="rect">
            <a:avLst/>
          </a:prstGeom>
          <a:noFill/>
        </p:spPr>
        <p:txBody>
          <a:bodyPr wrap="square">
            <a:spAutoFit/>
          </a:bodyPr>
          <a:lstStyle/>
          <a:p>
            <a:pPr>
              <a:lnSpc>
                <a:spcPct val="150000"/>
              </a:lnSpc>
            </a:pPr>
            <a:r>
              <a:rPr lang="en-US" sz="2400" b="1" dirty="0"/>
              <a:t>Supervised Learning</a:t>
            </a:r>
          </a:p>
          <a:p>
            <a:pPr>
              <a:lnSpc>
                <a:spcPct val="150000"/>
              </a:lnSpc>
            </a:pPr>
            <a:r>
              <a:rPr lang="en-US" sz="1800" b="1" dirty="0"/>
              <a:t>Classification – </a:t>
            </a:r>
            <a:r>
              <a:rPr lang="en-US" sz="1800" dirty="0"/>
              <a:t>predict discrete classes</a:t>
            </a:r>
          </a:p>
          <a:p>
            <a:pPr>
              <a:lnSpc>
                <a:spcPct val="150000"/>
              </a:lnSpc>
            </a:pPr>
            <a:r>
              <a:rPr lang="en-US" dirty="0"/>
              <a:t>Multiclass classification</a:t>
            </a:r>
            <a:endParaRPr lang="en-US" sz="1800" dirty="0"/>
          </a:p>
        </p:txBody>
      </p:sp>
      <p:pic>
        <p:nvPicPr>
          <p:cNvPr id="16" name="Picture 15">
            <a:extLst>
              <a:ext uri="{FF2B5EF4-FFF2-40B4-BE49-F238E27FC236}">
                <a16:creationId xmlns:a16="http://schemas.microsoft.com/office/drawing/2014/main" id="{4C9CA7DF-47F5-4A19-93A2-CEAD192E9664}"/>
              </a:ext>
            </a:extLst>
          </p:cNvPr>
          <p:cNvPicPr>
            <a:picLocks noChangeAspect="1"/>
          </p:cNvPicPr>
          <p:nvPr/>
        </p:nvPicPr>
        <p:blipFill>
          <a:blip r:embed="rId3"/>
          <a:stretch>
            <a:fillRect/>
          </a:stretch>
        </p:blipFill>
        <p:spPr>
          <a:xfrm>
            <a:off x="4261835" y="2201172"/>
            <a:ext cx="4475675" cy="4479273"/>
          </a:xfrm>
          <a:prstGeom prst="rect">
            <a:avLst/>
          </a:prstGeom>
        </p:spPr>
      </p:pic>
    </p:spTree>
    <p:extLst>
      <p:ext uri="{BB962C8B-B14F-4D97-AF65-F5344CB8AC3E}">
        <p14:creationId xmlns:p14="http://schemas.microsoft.com/office/powerpoint/2010/main" val="307067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880369"/>
          </a:xfrm>
          <a:prstGeom prst="rect">
            <a:avLst/>
          </a:prstGeom>
          <a:noFill/>
        </p:spPr>
        <p:txBody>
          <a:bodyPr wrap="square">
            <a:spAutoFit/>
          </a:bodyPr>
          <a:lstStyle/>
          <a:p>
            <a:pPr>
              <a:lnSpc>
                <a:spcPct val="150000"/>
              </a:lnSpc>
            </a:pPr>
            <a:r>
              <a:rPr lang="en-US" sz="1800" b="1" dirty="0"/>
              <a:t>Classification – </a:t>
            </a:r>
            <a:r>
              <a:rPr lang="en-US" sz="1800" dirty="0"/>
              <a:t>predict discrete classes</a:t>
            </a:r>
          </a:p>
          <a:p>
            <a:pPr>
              <a:lnSpc>
                <a:spcPct val="150000"/>
              </a:lnSpc>
            </a:pPr>
            <a:r>
              <a:rPr lang="en-US" dirty="0"/>
              <a:t>Binary classification</a:t>
            </a:r>
            <a:endParaRPr lang="en-US" sz="1800" dirty="0"/>
          </a:p>
        </p:txBody>
      </p:sp>
      <p:pic>
        <p:nvPicPr>
          <p:cNvPr id="2050" name="Picture 2" descr="Food fight: watermelon v cantaloupe">
            <a:extLst>
              <a:ext uri="{FF2B5EF4-FFF2-40B4-BE49-F238E27FC236}">
                <a16:creationId xmlns:a16="http://schemas.microsoft.com/office/drawing/2014/main" id="{B01A5917-6E8B-4195-AA76-39D38AC534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6070" y="2308265"/>
            <a:ext cx="6459859" cy="3617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38228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eather forecast widget. Vector illustration. Daily weather forecast  application template. Temperature, wind direction, atmosphere pressure,  sunrise and sunset icons set. Paper cut climate signs Stock-Vektorgrafik |  Adobe Stock">
            <a:extLst>
              <a:ext uri="{FF2B5EF4-FFF2-40B4-BE49-F238E27FC236}">
                <a16:creationId xmlns:a16="http://schemas.microsoft.com/office/drawing/2014/main" id="{4B7D62DE-DB81-455B-9397-66A4A34663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1912" y="2275609"/>
            <a:ext cx="5143500" cy="3429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1018869"/>
          </a:xfrm>
          <a:prstGeom prst="rect">
            <a:avLst/>
          </a:prstGeom>
          <a:noFill/>
        </p:spPr>
        <p:txBody>
          <a:bodyPr wrap="square">
            <a:spAutoFit/>
          </a:bodyPr>
          <a:lstStyle/>
          <a:p>
            <a:pPr>
              <a:lnSpc>
                <a:spcPct val="150000"/>
              </a:lnSpc>
            </a:pPr>
            <a:r>
              <a:rPr lang="en-US" sz="2400" b="1" dirty="0"/>
              <a:t>Supervised Learning</a:t>
            </a:r>
          </a:p>
          <a:p>
            <a:pPr>
              <a:lnSpc>
                <a:spcPct val="150000"/>
              </a:lnSpc>
            </a:pPr>
            <a:r>
              <a:rPr lang="en-US" b="1" dirty="0"/>
              <a:t>Regression</a:t>
            </a:r>
            <a:r>
              <a:rPr lang="en-US" sz="1800" b="1" dirty="0"/>
              <a:t> – </a:t>
            </a:r>
            <a:r>
              <a:rPr lang="en-US" sz="1800" dirty="0"/>
              <a:t>predict continuous values</a:t>
            </a:r>
          </a:p>
        </p:txBody>
      </p:sp>
      <p:sp>
        <p:nvSpPr>
          <p:cNvPr id="2" name="Oval 1">
            <a:extLst>
              <a:ext uri="{FF2B5EF4-FFF2-40B4-BE49-F238E27FC236}">
                <a16:creationId xmlns:a16="http://schemas.microsoft.com/office/drawing/2014/main" id="{DE67B704-FCCD-4CEF-8317-83D603EBC036}"/>
              </a:ext>
            </a:extLst>
          </p:cNvPr>
          <p:cNvSpPr/>
          <p:nvPr/>
        </p:nvSpPr>
        <p:spPr>
          <a:xfrm>
            <a:off x="1341912" y="3301340"/>
            <a:ext cx="1567543" cy="1377538"/>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1028" name="Picture 4" descr="Saga of Wall Street's pandemic darlings ends with tears | Reuters">
            <a:extLst>
              <a:ext uri="{FF2B5EF4-FFF2-40B4-BE49-F238E27FC236}">
                <a16:creationId xmlns:a16="http://schemas.microsoft.com/office/drawing/2014/main" id="{576B4A5E-017F-4E15-A9DA-562238E43D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3848" y="2275608"/>
            <a:ext cx="5141117" cy="3428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07525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464871"/>
          </a:xfrm>
          <a:prstGeom prst="rect">
            <a:avLst/>
          </a:prstGeom>
          <a:noFill/>
        </p:spPr>
        <p:txBody>
          <a:bodyPr wrap="square">
            <a:spAutoFit/>
          </a:bodyPr>
          <a:lstStyle/>
          <a:p>
            <a:pPr>
              <a:lnSpc>
                <a:spcPct val="150000"/>
              </a:lnSpc>
            </a:pPr>
            <a:r>
              <a:rPr lang="en-US" sz="1800" b="1" dirty="0"/>
              <a:t>Training</a:t>
            </a:r>
          </a:p>
        </p:txBody>
      </p:sp>
      <p:sp>
        <p:nvSpPr>
          <p:cNvPr id="4" name="Rectangle 3">
            <a:extLst>
              <a:ext uri="{FF2B5EF4-FFF2-40B4-BE49-F238E27FC236}">
                <a16:creationId xmlns:a16="http://schemas.microsoft.com/office/drawing/2014/main" id="{0FC875CE-E006-4E06-8949-9C574BF17CDE}"/>
              </a:ext>
            </a:extLst>
          </p:cNvPr>
          <p:cNvSpPr/>
          <p:nvPr/>
        </p:nvSpPr>
        <p:spPr>
          <a:xfrm>
            <a:off x="4904295" y="1523785"/>
            <a:ext cx="2286000" cy="4223871"/>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TextBox 4">
            <a:extLst>
              <a:ext uri="{FF2B5EF4-FFF2-40B4-BE49-F238E27FC236}">
                <a16:creationId xmlns:a16="http://schemas.microsoft.com/office/drawing/2014/main" id="{A6C4A241-ED9A-4161-9EDA-6BD5A49D817C}"/>
              </a:ext>
            </a:extLst>
          </p:cNvPr>
          <p:cNvSpPr txBox="1"/>
          <p:nvPr/>
        </p:nvSpPr>
        <p:spPr>
          <a:xfrm>
            <a:off x="4979317" y="3386577"/>
            <a:ext cx="2135956" cy="464871"/>
          </a:xfrm>
          <a:prstGeom prst="rect">
            <a:avLst/>
          </a:prstGeom>
          <a:noFill/>
        </p:spPr>
        <p:txBody>
          <a:bodyPr wrap="square">
            <a:spAutoFit/>
          </a:bodyPr>
          <a:lstStyle/>
          <a:p>
            <a:pPr algn="ctr">
              <a:lnSpc>
                <a:spcPct val="150000"/>
              </a:lnSpc>
            </a:pPr>
            <a:r>
              <a:rPr lang="en-US" sz="1800" b="1" dirty="0"/>
              <a:t>Model</a:t>
            </a:r>
          </a:p>
        </p:txBody>
      </p:sp>
      <p:cxnSp>
        <p:nvCxnSpPr>
          <p:cNvPr id="7" name="Straight Arrow Connector 6">
            <a:extLst>
              <a:ext uri="{FF2B5EF4-FFF2-40B4-BE49-F238E27FC236}">
                <a16:creationId xmlns:a16="http://schemas.microsoft.com/office/drawing/2014/main" id="{31501CAD-3908-4ADD-83F6-4F915E0A9030}"/>
              </a:ext>
            </a:extLst>
          </p:cNvPr>
          <p:cNvCxnSpPr/>
          <p:nvPr/>
        </p:nvCxnSpPr>
        <p:spPr>
          <a:xfrm>
            <a:off x="4034868" y="2012562"/>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3F55C3A-88A5-4252-973B-79A217FFD80F}"/>
              </a:ext>
            </a:extLst>
          </p:cNvPr>
          <p:cNvCxnSpPr/>
          <p:nvPr/>
        </p:nvCxnSpPr>
        <p:spPr>
          <a:xfrm>
            <a:off x="4034867" y="2666786"/>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23D9BEC-C7FF-4BD4-B2C0-7C0318129EEC}"/>
              </a:ext>
            </a:extLst>
          </p:cNvPr>
          <p:cNvCxnSpPr/>
          <p:nvPr/>
        </p:nvCxnSpPr>
        <p:spPr>
          <a:xfrm>
            <a:off x="7190295" y="266678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8DEB890-49E2-4CD9-AD39-9CF308E43133}"/>
              </a:ext>
            </a:extLst>
          </p:cNvPr>
          <p:cNvSpPr txBox="1"/>
          <p:nvPr/>
        </p:nvSpPr>
        <p:spPr>
          <a:xfrm rot="5400000">
            <a:off x="3575413" y="3602886"/>
            <a:ext cx="2135956" cy="671851"/>
          </a:xfrm>
          <a:prstGeom prst="rect">
            <a:avLst/>
          </a:prstGeom>
          <a:noFill/>
        </p:spPr>
        <p:txBody>
          <a:bodyPr wrap="square">
            <a:spAutoFit/>
          </a:bodyPr>
          <a:lstStyle/>
          <a:p>
            <a:pPr algn="ctr">
              <a:lnSpc>
                <a:spcPct val="150000"/>
              </a:lnSpc>
            </a:pPr>
            <a:r>
              <a:rPr lang="en-US" sz="2800" b="1" dirty="0"/>
              <a:t>. . .</a:t>
            </a:r>
          </a:p>
        </p:txBody>
      </p:sp>
      <p:pic>
        <p:nvPicPr>
          <p:cNvPr id="2" name="Picture 1">
            <a:extLst>
              <a:ext uri="{FF2B5EF4-FFF2-40B4-BE49-F238E27FC236}">
                <a16:creationId xmlns:a16="http://schemas.microsoft.com/office/drawing/2014/main" id="{AE838BEA-1D46-42B4-ADA4-DF5FD93ABBE6}"/>
              </a:ext>
            </a:extLst>
          </p:cNvPr>
          <p:cNvPicPr>
            <a:picLocks noChangeAspect="1"/>
          </p:cNvPicPr>
          <p:nvPr/>
        </p:nvPicPr>
        <p:blipFill rotWithShape="1">
          <a:blip r:embed="rId3"/>
          <a:srcRect l="7711" t="17267" r="41153" b="19936"/>
          <a:stretch/>
        </p:blipFill>
        <p:spPr>
          <a:xfrm rot="5400000">
            <a:off x="463747" y="2018813"/>
            <a:ext cx="3941841" cy="3200400"/>
          </a:xfrm>
          <a:prstGeom prst="rect">
            <a:avLst/>
          </a:prstGeom>
        </p:spPr>
      </p:pic>
      <p:cxnSp>
        <p:nvCxnSpPr>
          <p:cNvPr id="16" name="Straight Arrow Connector 15">
            <a:extLst>
              <a:ext uri="{FF2B5EF4-FFF2-40B4-BE49-F238E27FC236}">
                <a16:creationId xmlns:a16="http://schemas.microsoft.com/office/drawing/2014/main" id="{1ACB41D3-BE1B-488A-8EFA-B2135BBE32F1}"/>
              </a:ext>
            </a:extLst>
          </p:cNvPr>
          <p:cNvCxnSpPr/>
          <p:nvPr/>
        </p:nvCxnSpPr>
        <p:spPr>
          <a:xfrm>
            <a:off x="4034867" y="5265501"/>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0E432E0B-C99C-4B2C-A330-1F4D25E51E30}"/>
              </a:ext>
            </a:extLst>
          </p:cNvPr>
          <p:cNvSpPr/>
          <p:nvPr/>
        </p:nvSpPr>
        <p:spPr>
          <a:xfrm>
            <a:off x="8446336" y="2350801"/>
            <a:ext cx="1029959" cy="631968"/>
          </a:xfrm>
          <a:prstGeom prst="rect">
            <a:avLst/>
          </a:prstGeom>
          <a:solidFill>
            <a:srgbClr val="946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17" name="Picture 16">
            <a:extLst>
              <a:ext uri="{FF2B5EF4-FFF2-40B4-BE49-F238E27FC236}">
                <a16:creationId xmlns:a16="http://schemas.microsoft.com/office/drawing/2014/main" id="{3A888BD5-264F-45B4-A2AD-3E53D297E181}"/>
              </a:ext>
            </a:extLst>
          </p:cNvPr>
          <p:cNvPicPr>
            <a:picLocks noChangeAspect="1"/>
          </p:cNvPicPr>
          <p:nvPr/>
        </p:nvPicPr>
        <p:blipFill rotWithShape="1">
          <a:blip r:embed="rId3"/>
          <a:srcRect l="7711" t="59350" r="84065" b="19936"/>
          <a:stretch/>
        </p:blipFill>
        <p:spPr>
          <a:xfrm rot="5400000">
            <a:off x="10721750" y="2139931"/>
            <a:ext cx="633947" cy="1055688"/>
          </a:xfrm>
          <a:prstGeom prst="rect">
            <a:avLst/>
          </a:prstGeom>
        </p:spPr>
      </p:pic>
      <p:sp>
        <p:nvSpPr>
          <p:cNvPr id="18" name="Rectangle 17">
            <a:extLst>
              <a:ext uri="{FF2B5EF4-FFF2-40B4-BE49-F238E27FC236}">
                <a16:creationId xmlns:a16="http://schemas.microsoft.com/office/drawing/2014/main" id="{17796AC0-8A7E-46EE-A0B3-8F848CDF5609}"/>
              </a:ext>
            </a:extLst>
          </p:cNvPr>
          <p:cNvSpPr/>
          <p:nvPr/>
        </p:nvSpPr>
        <p:spPr>
          <a:xfrm>
            <a:off x="3119120" y="2926080"/>
            <a:ext cx="6606838" cy="1869440"/>
          </a:xfrm>
          <a:prstGeom prst="rect">
            <a:avLst/>
          </a:prstGeom>
          <a:solidFill>
            <a:schemeClr val="bg1"/>
          </a:solid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9" name="TextBox 18">
            <a:extLst>
              <a:ext uri="{FF2B5EF4-FFF2-40B4-BE49-F238E27FC236}">
                <a16:creationId xmlns:a16="http://schemas.microsoft.com/office/drawing/2014/main" id="{68501674-9697-433E-84B6-6064DDC41B9B}"/>
              </a:ext>
            </a:extLst>
          </p:cNvPr>
          <p:cNvSpPr txBox="1"/>
          <p:nvPr/>
        </p:nvSpPr>
        <p:spPr>
          <a:xfrm>
            <a:off x="3119120" y="3586939"/>
            <a:ext cx="6606838" cy="523220"/>
          </a:xfrm>
          <a:prstGeom prst="rect">
            <a:avLst/>
          </a:prstGeom>
          <a:noFill/>
        </p:spPr>
        <p:txBody>
          <a:bodyPr wrap="square" rtlCol="0">
            <a:spAutoFit/>
          </a:bodyPr>
          <a:lstStyle/>
          <a:p>
            <a:pPr algn="ctr"/>
            <a:r>
              <a:rPr lang="en-US" sz="2800" b="1" dirty="0">
                <a:solidFill>
                  <a:srgbClr val="FF0000"/>
                </a:solidFill>
              </a:rPr>
              <a:t>Don’t use all chocolates for training!</a:t>
            </a:r>
            <a:endParaRPr lang="LID4096" sz="2800" b="1" dirty="0">
              <a:solidFill>
                <a:srgbClr val="FF0000"/>
              </a:solidFill>
            </a:endParaRPr>
          </a:p>
        </p:txBody>
      </p:sp>
    </p:spTree>
    <p:extLst>
      <p:ext uri="{BB962C8B-B14F-4D97-AF65-F5344CB8AC3E}">
        <p14:creationId xmlns:p14="http://schemas.microsoft.com/office/powerpoint/2010/main" val="595429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A9BE19-4E8B-4A8D-9CCD-6076100D6338}"/>
              </a:ext>
            </a:extLst>
          </p:cNvPr>
          <p:cNvPicPr>
            <a:picLocks noChangeAspect="1"/>
          </p:cNvPicPr>
          <p:nvPr/>
        </p:nvPicPr>
        <p:blipFill rotWithShape="1">
          <a:blip r:embed="rId2"/>
          <a:srcRect l="7711" t="17267" r="41153" b="19936"/>
          <a:stretch/>
        </p:blipFill>
        <p:spPr>
          <a:xfrm rot="5400000">
            <a:off x="463747" y="2018813"/>
            <a:ext cx="3941841" cy="3200400"/>
          </a:xfrm>
          <a:prstGeom prst="rect">
            <a:avLst/>
          </a:prstGeom>
        </p:spPr>
      </p:pic>
      <p:pic>
        <p:nvPicPr>
          <p:cNvPr id="3" name="Picture 2">
            <a:extLst>
              <a:ext uri="{FF2B5EF4-FFF2-40B4-BE49-F238E27FC236}">
                <a16:creationId xmlns:a16="http://schemas.microsoft.com/office/drawing/2014/main" id="{0B63075C-7A5C-4E91-BC46-BF27988DBC10}"/>
              </a:ext>
            </a:extLst>
          </p:cNvPr>
          <p:cNvPicPr>
            <a:picLocks noChangeAspect="1"/>
          </p:cNvPicPr>
          <p:nvPr/>
        </p:nvPicPr>
        <p:blipFill rotWithShape="1">
          <a:blip r:embed="rId2"/>
          <a:srcRect l="24228" t="17267" r="58518" b="19936"/>
          <a:stretch/>
        </p:blipFill>
        <p:spPr>
          <a:xfrm rot="5400000">
            <a:off x="5430984" y="1986150"/>
            <a:ext cx="1330033" cy="3200400"/>
          </a:xfrm>
          <a:prstGeom prst="rect">
            <a:avLst/>
          </a:prstGeom>
        </p:spPr>
      </p:pic>
      <p:pic>
        <p:nvPicPr>
          <p:cNvPr id="4" name="Picture 3">
            <a:extLst>
              <a:ext uri="{FF2B5EF4-FFF2-40B4-BE49-F238E27FC236}">
                <a16:creationId xmlns:a16="http://schemas.microsoft.com/office/drawing/2014/main" id="{441899FB-15C3-4651-B727-72C78721C7D9}"/>
              </a:ext>
            </a:extLst>
          </p:cNvPr>
          <p:cNvPicPr>
            <a:picLocks noChangeAspect="1"/>
          </p:cNvPicPr>
          <p:nvPr/>
        </p:nvPicPr>
        <p:blipFill rotWithShape="1">
          <a:blip r:embed="rId2"/>
          <a:srcRect l="24228" t="17267" r="58518" b="19936"/>
          <a:stretch/>
        </p:blipFill>
        <p:spPr>
          <a:xfrm rot="5400000">
            <a:off x="9092318" y="1986150"/>
            <a:ext cx="1330033" cy="3200400"/>
          </a:xfrm>
          <a:prstGeom prst="rect">
            <a:avLst/>
          </a:prstGeom>
        </p:spPr>
      </p:pic>
      <p:sp>
        <p:nvSpPr>
          <p:cNvPr id="5" name="TextBox 4">
            <a:extLst>
              <a:ext uri="{FF2B5EF4-FFF2-40B4-BE49-F238E27FC236}">
                <a16:creationId xmlns:a16="http://schemas.microsoft.com/office/drawing/2014/main" id="{BEDC7EEA-5CF7-4A6E-A25C-DB458F31DB05}"/>
              </a:ext>
            </a:extLst>
          </p:cNvPr>
          <p:cNvSpPr txBox="1"/>
          <p:nvPr/>
        </p:nvSpPr>
        <p:spPr>
          <a:xfrm>
            <a:off x="1431202" y="3401684"/>
            <a:ext cx="2006930" cy="400110"/>
          </a:xfrm>
          <a:prstGeom prst="rect">
            <a:avLst/>
          </a:prstGeom>
          <a:solidFill>
            <a:srgbClr val="FFFFCC"/>
          </a:solidFill>
        </p:spPr>
        <p:txBody>
          <a:bodyPr wrap="square" rtlCol="0">
            <a:spAutoFit/>
          </a:bodyPr>
          <a:lstStyle/>
          <a:p>
            <a:pPr algn="ctr"/>
            <a:r>
              <a:rPr lang="en-US" sz="2000" b="1" dirty="0"/>
              <a:t>Training dataset</a:t>
            </a:r>
            <a:endParaRPr lang="LID4096" sz="2000" b="1" dirty="0"/>
          </a:p>
        </p:txBody>
      </p:sp>
      <p:sp>
        <p:nvSpPr>
          <p:cNvPr id="8" name="TextBox 7">
            <a:extLst>
              <a:ext uri="{FF2B5EF4-FFF2-40B4-BE49-F238E27FC236}">
                <a16:creationId xmlns:a16="http://schemas.microsoft.com/office/drawing/2014/main" id="{420C62EA-BA2F-4462-BFBB-7E50CE65F603}"/>
              </a:ext>
            </a:extLst>
          </p:cNvPr>
          <p:cNvSpPr txBox="1"/>
          <p:nvPr/>
        </p:nvSpPr>
        <p:spPr>
          <a:xfrm>
            <a:off x="5008419" y="3426031"/>
            <a:ext cx="2175163" cy="400110"/>
          </a:xfrm>
          <a:prstGeom prst="rect">
            <a:avLst/>
          </a:prstGeom>
          <a:solidFill>
            <a:srgbClr val="FFFFCC"/>
          </a:solidFill>
        </p:spPr>
        <p:txBody>
          <a:bodyPr wrap="square" rtlCol="0">
            <a:spAutoFit/>
          </a:bodyPr>
          <a:lstStyle/>
          <a:p>
            <a:pPr algn="ctr"/>
            <a:r>
              <a:rPr lang="en-US" sz="2000" b="1" dirty="0"/>
              <a:t>Validation dataset</a:t>
            </a:r>
            <a:endParaRPr lang="LID4096" sz="2000" b="1" dirty="0"/>
          </a:p>
        </p:txBody>
      </p:sp>
      <p:sp>
        <p:nvSpPr>
          <p:cNvPr id="9" name="TextBox 8">
            <a:extLst>
              <a:ext uri="{FF2B5EF4-FFF2-40B4-BE49-F238E27FC236}">
                <a16:creationId xmlns:a16="http://schemas.microsoft.com/office/drawing/2014/main" id="{E90A0851-F94C-4B2F-9365-34274CC2D658}"/>
              </a:ext>
            </a:extLst>
          </p:cNvPr>
          <p:cNvSpPr txBox="1"/>
          <p:nvPr/>
        </p:nvSpPr>
        <p:spPr>
          <a:xfrm>
            <a:off x="8753869" y="3386295"/>
            <a:ext cx="2006930" cy="400110"/>
          </a:xfrm>
          <a:prstGeom prst="rect">
            <a:avLst/>
          </a:prstGeom>
          <a:solidFill>
            <a:srgbClr val="FFFFCC"/>
          </a:solidFill>
        </p:spPr>
        <p:txBody>
          <a:bodyPr wrap="square" rtlCol="0">
            <a:spAutoFit/>
          </a:bodyPr>
          <a:lstStyle/>
          <a:p>
            <a:pPr algn="ctr"/>
            <a:r>
              <a:rPr lang="en-US" sz="2000" b="1" dirty="0"/>
              <a:t>Testing dataset</a:t>
            </a:r>
            <a:endParaRPr lang="LID4096" sz="2000" b="1" dirty="0"/>
          </a:p>
        </p:txBody>
      </p:sp>
    </p:spTree>
    <p:extLst>
      <p:ext uri="{BB962C8B-B14F-4D97-AF65-F5344CB8AC3E}">
        <p14:creationId xmlns:p14="http://schemas.microsoft.com/office/powerpoint/2010/main" val="2816115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464871"/>
          </a:xfrm>
          <a:prstGeom prst="rect">
            <a:avLst/>
          </a:prstGeom>
          <a:noFill/>
        </p:spPr>
        <p:txBody>
          <a:bodyPr wrap="square">
            <a:spAutoFit/>
          </a:bodyPr>
          <a:lstStyle/>
          <a:p>
            <a:pPr>
              <a:lnSpc>
                <a:spcPct val="150000"/>
              </a:lnSpc>
            </a:pPr>
            <a:r>
              <a:rPr lang="en-US" sz="1800" b="1" dirty="0"/>
              <a:t>Training</a:t>
            </a:r>
          </a:p>
        </p:txBody>
      </p:sp>
      <p:sp>
        <p:nvSpPr>
          <p:cNvPr id="4" name="Rectangle 3">
            <a:extLst>
              <a:ext uri="{FF2B5EF4-FFF2-40B4-BE49-F238E27FC236}">
                <a16:creationId xmlns:a16="http://schemas.microsoft.com/office/drawing/2014/main" id="{0FC875CE-E006-4E06-8949-9C574BF17CDE}"/>
              </a:ext>
            </a:extLst>
          </p:cNvPr>
          <p:cNvSpPr/>
          <p:nvPr/>
        </p:nvSpPr>
        <p:spPr>
          <a:xfrm>
            <a:off x="4904295" y="1381285"/>
            <a:ext cx="2286000" cy="4223871"/>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TextBox 4">
            <a:extLst>
              <a:ext uri="{FF2B5EF4-FFF2-40B4-BE49-F238E27FC236}">
                <a16:creationId xmlns:a16="http://schemas.microsoft.com/office/drawing/2014/main" id="{A6C4A241-ED9A-4161-9EDA-6BD5A49D817C}"/>
              </a:ext>
            </a:extLst>
          </p:cNvPr>
          <p:cNvSpPr txBox="1"/>
          <p:nvPr/>
        </p:nvSpPr>
        <p:spPr>
          <a:xfrm>
            <a:off x="4979317" y="3244077"/>
            <a:ext cx="2135956" cy="464871"/>
          </a:xfrm>
          <a:prstGeom prst="rect">
            <a:avLst/>
          </a:prstGeom>
          <a:noFill/>
        </p:spPr>
        <p:txBody>
          <a:bodyPr wrap="square">
            <a:spAutoFit/>
          </a:bodyPr>
          <a:lstStyle/>
          <a:p>
            <a:pPr algn="ctr">
              <a:lnSpc>
                <a:spcPct val="150000"/>
              </a:lnSpc>
            </a:pPr>
            <a:r>
              <a:rPr lang="en-US" sz="1800" b="1" dirty="0"/>
              <a:t>Model</a:t>
            </a:r>
          </a:p>
        </p:txBody>
      </p:sp>
      <p:cxnSp>
        <p:nvCxnSpPr>
          <p:cNvPr id="7" name="Straight Arrow Connector 6">
            <a:extLst>
              <a:ext uri="{FF2B5EF4-FFF2-40B4-BE49-F238E27FC236}">
                <a16:creationId xmlns:a16="http://schemas.microsoft.com/office/drawing/2014/main" id="{31501CAD-3908-4ADD-83F6-4F915E0A9030}"/>
              </a:ext>
            </a:extLst>
          </p:cNvPr>
          <p:cNvCxnSpPr/>
          <p:nvPr/>
        </p:nvCxnSpPr>
        <p:spPr>
          <a:xfrm>
            <a:off x="4034868" y="1870062"/>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3F55C3A-88A5-4252-973B-79A217FFD80F}"/>
              </a:ext>
            </a:extLst>
          </p:cNvPr>
          <p:cNvCxnSpPr/>
          <p:nvPr/>
        </p:nvCxnSpPr>
        <p:spPr>
          <a:xfrm>
            <a:off x="4034867" y="2524286"/>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23D9BEC-C7FF-4BD4-B2C0-7C0318129EEC}"/>
              </a:ext>
            </a:extLst>
          </p:cNvPr>
          <p:cNvCxnSpPr/>
          <p:nvPr/>
        </p:nvCxnSpPr>
        <p:spPr>
          <a:xfrm>
            <a:off x="7190295" y="252428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8DEB890-49E2-4CD9-AD39-9CF308E43133}"/>
              </a:ext>
            </a:extLst>
          </p:cNvPr>
          <p:cNvSpPr txBox="1"/>
          <p:nvPr/>
        </p:nvSpPr>
        <p:spPr>
          <a:xfrm rot="5400000">
            <a:off x="3575413" y="3460386"/>
            <a:ext cx="2135956" cy="671851"/>
          </a:xfrm>
          <a:prstGeom prst="rect">
            <a:avLst/>
          </a:prstGeom>
          <a:noFill/>
        </p:spPr>
        <p:txBody>
          <a:bodyPr wrap="square">
            <a:spAutoFit/>
          </a:bodyPr>
          <a:lstStyle/>
          <a:p>
            <a:pPr algn="ctr">
              <a:lnSpc>
                <a:spcPct val="150000"/>
              </a:lnSpc>
            </a:pPr>
            <a:r>
              <a:rPr lang="en-US" sz="2800" b="1" dirty="0"/>
              <a:t>. . .</a:t>
            </a:r>
          </a:p>
        </p:txBody>
      </p:sp>
      <p:pic>
        <p:nvPicPr>
          <p:cNvPr id="2" name="Picture 1">
            <a:extLst>
              <a:ext uri="{FF2B5EF4-FFF2-40B4-BE49-F238E27FC236}">
                <a16:creationId xmlns:a16="http://schemas.microsoft.com/office/drawing/2014/main" id="{AE838BEA-1D46-42B4-ADA4-DF5FD93ABBE6}"/>
              </a:ext>
            </a:extLst>
          </p:cNvPr>
          <p:cNvPicPr>
            <a:picLocks noChangeAspect="1"/>
          </p:cNvPicPr>
          <p:nvPr/>
        </p:nvPicPr>
        <p:blipFill rotWithShape="1">
          <a:blip r:embed="rId3"/>
          <a:srcRect l="7711" t="17267" r="41153" b="19936"/>
          <a:stretch/>
        </p:blipFill>
        <p:spPr>
          <a:xfrm rot="5400000">
            <a:off x="463747" y="1876313"/>
            <a:ext cx="3941841" cy="3200400"/>
          </a:xfrm>
          <a:prstGeom prst="rect">
            <a:avLst/>
          </a:prstGeom>
        </p:spPr>
      </p:pic>
      <p:cxnSp>
        <p:nvCxnSpPr>
          <p:cNvPr id="16" name="Straight Arrow Connector 15">
            <a:extLst>
              <a:ext uri="{FF2B5EF4-FFF2-40B4-BE49-F238E27FC236}">
                <a16:creationId xmlns:a16="http://schemas.microsoft.com/office/drawing/2014/main" id="{1ACB41D3-BE1B-488A-8EFA-B2135BBE32F1}"/>
              </a:ext>
            </a:extLst>
          </p:cNvPr>
          <p:cNvCxnSpPr/>
          <p:nvPr/>
        </p:nvCxnSpPr>
        <p:spPr>
          <a:xfrm>
            <a:off x="4034867" y="5123001"/>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0E432E0B-C99C-4B2C-A330-1F4D25E51E30}"/>
              </a:ext>
            </a:extLst>
          </p:cNvPr>
          <p:cNvSpPr/>
          <p:nvPr/>
        </p:nvSpPr>
        <p:spPr>
          <a:xfrm>
            <a:off x="9974862" y="1514470"/>
            <a:ext cx="1029959" cy="3932961"/>
          </a:xfrm>
          <a:prstGeom prst="rect">
            <a:avLst/>
          </a:prstGeom>
          <a:solidFill>
            <a:srgbClr val="946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20" name="Picture 19">
            <a:extLst>
              <a:ext uri="{FF2B5EF4-FFF2-40B4-BE49-F238E27FC236}">
                <a16:creationId xmlns:a16="http://schemas.microsoft.com/office/drawing/2014/main" id="{5214C8ED-4D2D-40DD-9A25-516A3C068761}"/>
              </a:ext>
            </a:extLst>
          </p:cNvPr>
          <p:cNvPicPr>
            <a:picLocks noChangeAspect="1"/>
          </p:cNvPicPr>
          <p:nvPr/>
        </p:nvPicPr>
        <p:blipFill rotWithShape="1">
          <a:blip r:embed="rId3"/>
          <a:srcRect l="7711" t="59920" r="41153" b="19936"/>
          <a:stretch/>
        </p:blipFill>
        <p:spPr>
          <a:xfrm rot="5400000">
            <a:off x="6613309" y="2963198"/>
            <a:ext cx="3941841" cy="1026627"/>
          </a:xfrm>
          <a:prstGeom prst="rect">
            <a:avLst/>
          </a:prstGeom>
        </p:spPr>
      </p:pic>
      <p:sp>
        <p:nvSpPr>
          <p:cNvPr id="9" name="Right Brace 8">
            <a:extLst>
              <a:ext uri="{FF2B5EF4-FFF2-40B4-BE49-F238E27FC236}">
                <a16:creationId xmlns:a16="http://schemas.microsoft.com/office/drawing/2014/main" id="{74CF1786-B7D0-4D42-83D6-F0731E674884}"/>
              </a:ext>
            </a:extLst>
          </p:cNvPr>
          <p:cNvSpPr/>
          <p:nvPr/>
        </p:nvSpPr>
        <p:spPr>
          <a:xfrm rot="5400000">
            <a:off x="9383044" y="4302162"/>
            <a:ext cx="318782" cy="2924771"/>
          </a:xfrm>
          <a:prstGeom prst="rightBrace">
            <a:avLst>
              <a:gd name="adj1" fmla="val 45585"/>
              <a:gd name="adj2" fmla="val 50000"/>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LID4096"/>
          </a:p>
        </p:txBody>
      </p:sp>
      <p:sp>
        <p:nvSpPr>
          <p:cNvPr id="21" name="TextBox 20">
            <a:extLst>
              <a:ext uri="{FF2B5EF4-FFF2-40B4-BE49-F238E27FC236}">
                <a16:creationId xmlns:a16="http://schemas.microsoft.com/office/drawing/2014/main" id="{C62A289F-C2F5-44A0-9671-CB726D416D68}"/>
              </a:ext>
            </a:extLst>
          </p:cNvPr>
          <p:cNvSpPr txBox="1"/>
          <p:nvPr/>
        </p:nvSpPr>
        <p:spPr>
          <a:xfrm>
            <a:off x="8943410" y="5886465"/>
            <a:ext cx="1198050" cy="464871"/>
          </a:xfrm>
          <a:prstGeom prst="rect">
            <a:avLst/>
          </a:prstGeom>
          <a:noFill/>
        </p:spPr>
        <p:txBody>
          <a:bodyPr wrap="square">
            <a:spAutoFit/>
          </a:bodyPr>
          <a:lstStyle/>
          <a:p>
            <a:pPr algn="ctr">
              <a:lnSpc>
                <a:spcPct val="150000"/>
              </a:lnSpc>
            </a:pPr>
            <a:r>
              <a:rPr lang="en-US" b="1" dirty="0"/>
              <a:t>Loss</a:t>
            </a:r>
            <a:endParaRPr lang="en-US" sz="1800" b="1" dirty="0"/>
          </a:p>
        </p:txBody>
      </p:sp>
    </p:spTree>
    <p:extLst>
      <p:ext uri="{BB962C8B-B14F-4D97-AF65-F5344CB8AC3E}">
        <p14:creationId xmlns:p14="http://schemas.microsoft.com/office/powerpoint/2010/main" val="41910187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464871"/>
          </a:xfrm>
          <a:prstGeom prst="rect">
            <a:avLst/>
          </a:prstGeom>
          <a:noFill/>
        </p:spPr>
        <p:txBody>
          <a:bodyPr wrap="square">
            <a:spAutoFit/>
          </a:bodyPr>
          <a:lstStyle/>
          <a:p>
            <a:pPr>
              <a:lnSpc>
                <a:spcPct val="150000"/>
              </a:lnSpc>
            </a:pPr>
            <a:r>
              <a:rPr lang="en-US" b="1" dirty="0"/>
              <a:t>Validation</a:t>
            </a:r>
            <a:endParaRPr lang="en-US" sz="1800" b="1" dirty="0"/>
          </a:p>
        </p:txBody>
      </p:sp>
      <p:sp>
        <p:nvSpPr>
          <p:cNvPr id="4" name="Rectangle 3">
            <a:extLst>
              <a:ext uri="{FF2B5EF4-FFF2-40B4-BE49-F238E27FC236}">
                <a16:creationId xmlns:a16="http://schemas.microsoft.com/office/drawing/2014/main" id="{0FC875CE-E006-4E06-8949-9C574BF17CDE}"/>
              </a:ext>
            </a:extLst>
          </p:cNvPr>
          <p:cNvSpPr/>
          <p:nvPr/>
        </p:nvSpPr>
        <p:spPr>
          <a:xfrm>
            <a:off x="4904295" y="1880049"/>
            <a:ext cx="2286000" cy="1646922"/>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TextBox 4">
            <a:extLst>
              <a:ext uri="{FF2B5EF4-FFF2-40B4-BE49-F238E27FC236}">
                <a16:creationId xmlns:a16="http://schemas.microsoft.com/office/drawing/2014/main" id="{A6C4A241-ED9A-4161-9EDA-6BD5A49D817C}"/>
              </a:ext>
            </a:extLst>
          </p:cNvPr>
          <p:cNvSpPr txBox="1"/>
          <p:nvPr/>
        </p:nvSpPr>
        <p:spPr>
          <a:xfrm>
            <a:off x="4979317" y="2494031"/>
            <a:ext cx="2135956" cy="464871"/>
          </a:xfrm>
          <a:prstGeom prst="rect">
            <a:avLst/>
          </a:prstGeom>
          <a:noFill/>
        </p:spPr>
        <p:txBody>
          <a:bodyPr wrap="square">
            <a:spAutoFit/>
          </a:bodyPr>
          <a:lstStyle/>
          <a:p>
            <a:pPr algn="ctr">
              <a:lnSpc>
                <a:spcPct val="150000"/>
              </a:lnSpc>
            </a:pPr>
            <a:r>
              <a:rPr lang="en-US" sz="1800" b="1" dirty="0"/>
              <a:t>Model</a:t>
            </a:r>
          </a:p>
        </p:txBody>
      </p:sp>
      <p:cxnSp>
        <p:nvCxnSpPr>
          <p:cNvPr id="7" name="Straight Arrow Connector 6">
            <a:extLst>
              <a:ext uri="{FF2B5EF4-FFF2-40B4-BE49-F238E27FC236}">
                <a16:creationId xmlns:a16="http://schemas.microsoft.com/office/drawing/2014/main" id="{31501CAD-3908-4ADD-83F6-4F915E0A9030}"/>
              </a:ext>
            </a:extLst>
          </p:cNvPr>
          <p:cNvCxnSpPr/>
          <p:nvPr/>
        </p:nvCxnSpPr>
        <p:spPr>
          <a:xfrm>
            <a:off x="4034868" y="236882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3F55C3A-88A5-4252-973B-79A217FFD80F}"/>
              </a:ext>
            </a:extLst>
          </p:cNvPr>
          <p:cNvCxnSpPr/>
          <p:nvPr/>
        </p:nvCxnSpPr>
        <p:spPr>
          <a:xfrm>
            <a:off x="4034867" y="3023049"/>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23D9BEC-C7FF-4BD4-B2C0-7C0318129EEC}"/>
              </a:ext>
            </a:extLst>
          </p:cNvPr>
          <p:cNvCxnSpPr/>
          <p:nvPr/>
        </p:nvCxnSpPr>
        <p:spPr>
          <a:xfrm>
            <a:off x="7190295" y="2726466"/>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AE838BEA-1D46-42B4-ADA4-DF5FD93ABBE6}"/>
              </a:ext>
            </a:extLst>
          </p:cNvPr>
          <p:cNvPicPr>
            <a:picLocks noChangeAspect="1"/>
          </p:cNvPicPr>
          <p:nvPr/>
        </p:nvPicPr>
        <p:blipFill rotWithShape="1">
          <a:blip r:embed="rId3"/>
          <a:srcRect l="7711" t="17267" r="75156" b="19936"/>
          <a:stretch/>
        </p:blipFill>
        <p:spPr>
          <a:xfrm rot="5400000">
            <a:off x="1774301" y="1064524"/>
            <a:ext cx="1320734" cy="3200400"/>
          </a:xfrm>
          <a:prstGeom prst="rect">
            <a:avLst/>
          </a:prstGeom>
        </p:spPr>
      </p:pic>
      <p:sp>
        <p:nvSpPr>
          <p:cNvPr id="6" name="Rectangle 5">
            <a:extLst>
              <a:ext uri="{FF2B5EF4-FFF2-40B4-BE49-F238E27FC236}">
                <a16:creationId xmlns:a16="http://schemas.microsoft.com/office/drawing/2014/main" id="{0E432E0B-C99C-4B2C-A330-1F4D25E51E30}"/>
              </a:ext>
            </a:extLst>
          </p:cNvPr>
          <p:cNvSpPr/>
          <p:nvPr/>
        </p:nvSpPr>
        <p:spPr>
          <a:xfrm>
            <a:off x="9974862" y="2066098"/>
            <a:ext cx="1029959" cy="1320736"/>
          </a:xfrm>
          <a:prstGeom prst="rect">
            <a:avLst/>
          </a:prstGeom>
          <a:solidFill>
            <a:srgbClr val="946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20" name="Picture 19">
            <a:extLst>
              <a:ext uri="{FF2B5EF4-FFF2-40B4-BE49-F238E27FC236}">
                <a16:creationId xmlns:a16="http://schemas.microsoft.com/office/drawing/2014/main" id="{5214C8ED-4D2D-40DD-9A25-516A3C068761}"/>
              </a:ext>
            </a:extLst>
          </p:cNvPr>
          <p:cNvPicPr>
            <a:picLocks noChangeAspect="1"/>
          </p:cNvPicPr>
          <p:nvPr/>
        </p:nvPicPr>
        <p:blipFill rotWithShape="1">
          <a:blip r:embed="rId3"/>
          <a:srcRect l="7711" t="59920" r="75156" b="19936"/>
          <a:stretch/>
        </p:blipFill>
        <p:spPr>
          <a:xfrm rot="5400000">
            <a:off x="7998886" y="2213152"/>
            <a:ext cx="1320734" cy="1026627"/>
          </a:xfrm>
          <a:prstGeom prst="rect">
            <a:avLst/>
          </a:prstGeom>
        </p:spPr>
      </p:pic>
      <p:sp>
        <p:nvSpPr>
          <p:cNvPr id="9" name="Right Brace 8">
            <a:extLst>
              <a:ext uri="{FF2B5EF4-FFF2-40B4-BE49-F238E27FC236}">
                <a16:creationId xmlns:a16="http://schemas.microsoft.com/office/drawing/2014/main" id="{74CF1786-B7D0-4D42-83D6-F0731E674884}"/>
              </a:ext>
            </a:extLst>
          </p:cNvPr>
          <p:cNvSpPr/>
          <p:nvPr/>
        </p:nvSpPr>
        <p:spPr>
          <a:xfrm rot="5400000">
            <a:off x="9421410" y="2128977"/>
            <a:ext cx="318782" cy="2924771"/>
          </a:xfrm>
          <a:prstGeom prst="rightBrace">
            <a:avLst>
              <a:gd name="adj1" fmla="val 45585"/>
              <a:gd name="adj2" fmla="val 50000"/>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LID4096"/>
          </a:p>
        </p:txBody>
      </p:sp>
      <p:sp>
        <p:nvSpPr>
          <p:cNvPr id="21" name="TextBox 20">
            <a:extLst>
              <a:ext uri="{FF2B5EF4-FFF2-40B4-BE49-F238E27FC236}">
                <a16:creationId xmlns:a16="http://schemas.microsoft.com/office/drawing/2014/main" id="{C62A289F-C2F5-44A0-9671-CB726D416D68}"/>
              </a:ext>
            </a:extLst>
          </p:cNvPr>
          <p:cNvSpPr txBox="1"/>
          <p:nvPr/>
        </p:nvSpPr>
        <p:spPr>
          <a:xfrm>
            <a:off x="8981776" y="3713280"/>
            <a:ext cx="1198050" cy="464871"/>
          </a:xfrm>
          <a:prstGeom prst="rect">
            <a:avLst/>
          </a:prstGeom>
          <a:noFill/>
        </p:spPr>
        <p:txBody>
          <a:bodyPr wrap="square">
            <a:spAutoFit/>
          </a:bodyPr>
          <a:lstStyle/>
          <a:p>
            <a:pPr algn="ctr">
              <a:lnSpc>
                <a:spcPct val="150000"/>
              </a:lnSpc>
            </a:pPr>
            <a:r>
              <a:rPr lang="en-US" b="1" dirty="0"/>
              <a:t>Loss</a:t>
            </a:r>
            <a:endParaRPr lang="en-US" sz="1800" b="1" dirty="0"/>
          </a:p>
        </p:txBody>
      </p:sp>
    </p:spTree>
    <p:extLst>
      <p:ext uri="{BB962C8B-B14F-4D97-AF65-F5344CB8AC3E}">
        <p14:creationId xmlns:p14="http://schemas.microsoft.com/office/powerpoint/2010/main" val="3951259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5331BF-DD6B-43D9-BBDF-3725FE50B1A1}"/>
              </a:ext>
            </a:extLst>
          </p:cNvPr>
          <p:cNvSpPr txBox="1"/>
          <p:nvPr/>
        </p:nvSpPr>
        <p:spPr>
          <a:xfrm>
            <a:off x="1169378" y="1002323"/>
            <a:ext cx="8071338" cy="3693319"/>
          </a:xfrm>
          <a:prstGeom prst="rect">
            <a:avLst/>
          </a:prstGeom>
          <a:noFill/>
        </p:spPr>
        <p:txBody>
          <a:bodyPr wrap="square" rtlCol="0">
            <a:spAutoFit/>
          </a:bodyPr>
          <a:lstStyle/>
          <a:p>
            <a:r>
              <a:rPr lang="en-US" dirty="0"/>
              <a:t>What is Machine Learning?</a:t>
            </a:r>
          </a:p>
          <a:p>
            <a:r>
              <a:rPr lang="en-US" dirty="0"/>
              <a:t>Machine Learning is a subdomain of </a:t>
            </a:r>
            <a:r>
              <a:rPr lang="en-US" u="sng" dirty="0"/>
              <a:t>computer science </a:t>
            </a:r>
            <a:r>
              <a:rPr lang="en-US" dirty="0"/>
              <a:t>that focuses on algorithms which help a computer </a:t>
            </a:r>
            <a:r>
              <a:rPr lang="en-US" u="sng" dirty="0"/>
              <a:t>learn from data without explicit programming</a:t>
            </a:r>
          </a:p>
          <a:p>
            <a:endParaRPr lang="en-US" dirty="0"/>
          </a:p>
          <a:p>
            <a:r>
              <a:rPr lang="en-US" dirty="0"/>
              <a:t>What is the difference between AI and ML and DS?</a:t>
            </a:r>
          </a:p>
          <a:p>
            <a:pPr marL="285750" indent="-285750">
              <a:buFont typeface="Arial" panose="020B0604020202020204" pitchFamily="34" charset="0"/>
              <a:buChar char="•"/>
            </a:pPr>
            <a:r>
              <a:rPr lang="en-US" u="sng" dirty="0"/>
              <a:t>Artificial intelligence </a:t>
            </a:r>
            <a:r>
              <a:rPr lang="en-US" dirty="0"/>
              <a:t>is an area of computer science, where the goal is to enable computers and machines to perform human-like tasks and simulate human behavior</a:t>
            </a:r>
          </a:p>
          <a:p>
            <a:pPr marL="285750" indent="-285750">
              <a:buFont typeface="Arial" panose="020B0604020202020204" pitchFamily="34" charset="0"/>
              <a:buChar char="•"/>
            </a:pPr>
            <a:r>
              <a:rPr lang="en-US" u="sng" dirty="0"/>
              <a:t>Machine learning </a:t>
            </a:r>
            <a:r>
              <a:rPr lang="en-US" dirty="0"/>
              <a:t>is subset of AI that tries to solve a specific problem and make predictions using data</a:t>
            </a:r>
          </a:p>
          <a:p>
            <a:pPr marL="285750" indent="-285750">
              <a:buFont typeface="Arial" panose="020B0604020202020204" pitchFamily="34" charset="0"/>
              <a:buChar char="•"/>
            </a:pPr>
            <a:r>
              <a:rPr lang="en-US" u="sng" dirty="0"/>
              <a:t>Data science </a:t>
            </a:r>
            <a:r>
              <a:rPr lang="en-US" dirty="0"/>
              <a:t>is a field that attempts to find patterns and draw insights from data (might use ML!)</a:t>
            </a:r>
          </a:p>
          <a:p>
            <a:endParaRPr lang="LID4096" dirty="0"/>
          </a:p>
        </p:txBody>
      </p:sp>
    </p:spTree>
    <p:extLst>
      <p:ext uri="{BB962C8B-B14F-4D97-AF65-F5344CB8AC3E}">
        <p14:creationId xmlns:p14="http://schemas.microsoft.com/office/powerpoint/2010/main" val="995122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595B1C-E6D2-467F-A8C5-87FF61F41A7C}"/>
              </a:ext>
            </a:extLst>
          </p:cNvPr>
          <p:cNvPicPr>
            <a:picLocks noChangeAspect="1"/>
          </p:cNvPicPr>
          <p:nvPr/>
        </p:nvPicPr>
        <p:blipFill>
          <a:blip r:embed="rId2"/>
          <a:stretch>
            <a:fillRect/>
          </a:stretch>
        </p:blipFill>
        <p:spPr>
          <a:xfrm>
            <a:off x="460169" y="1618755"/>
            <a:ext cx="5334000" cy="4000500"/>
          </a:xfrm>
          <a:prstGeom prst="rect">
            <a:avLst/>
          </a:prstGeom>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DE5263FB-6409-4417-8B3E-E6BF0B409405}"/>
                  </a:ext>
                </a:extLst>
              </p:cNvPr>
              <p:cNvSpPr txBox="1"/>
              <p:nvPr/>
            </p:nvSpPr>
            <p:spPr>
              <a:xfrm>
                <a:off x="1258785" y="1413506"/>
                <a:ext cx="4025735" cy="41049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1</m:t>
                          </m:r>
                        </m:sub>
                      </m:sSub>
                      <m:r>
                        <a:rPr lang="en-US" b="0" i="1" smtClean="0">
                          <a:latin typeface="Cambria Math" panose="02040503050406030204" pitchFamily="18" charset="0"/>
                        </a:rPr>
                        <m:t> </m:t>
                      </m:r>
                      <m:r>
                        <a:rPr lang="en-US" b="0" i="1" smtClean="0">
                          <a:latin typeface="Cambria Math" panose="02040503050406030204" pitchFamily="18" charset="0"/>
                        </a:rPr>
                        <m:t>𝐿𝑜𝑠𝑠</m:t>
                      </m:r>
                      <m:r>
                        <a:rPr lang="en-US" b="0" i="1" smtClean="0">
                          <a:latin typeface="Cambria Math" panose="02040503050406030204" pitchFamily="18" charset="0"/>
                        </a:rPr>
                        <m:t>=</m:t>
                      </m:r>
                      <m:r>
                        <a:rPr lang="en-US" b="0" i="1" smtClean="0">
                          <a:latin typeface="Cambria Math" panose="02040503050406030204" pitchFamily="18" charset="0"/>
                        </a:rPr>
                        <m:t>𝑠𝑢𝑚</m:t>
                      </m:r>
                      <m:r>
                        <a:rPr lang="en-US" b="0" i="1" smtClean="0">
                          <a:latin typeface="Cambria Math" panose="02040503050406030204" pitchFamily="18" charset="0"/>
                        </a:rPr>
                        <m:t> </m:t>
                      </m:r>
                      <m:d>
                        <m:dPr>
                          <m:ctrlPr>
                            <a:rPr lang="en-US" b="0" i="1" smtClean="0">
                              <a:latin typeface="Cambria Math" panose="02040503050406030204" pitchFamily="18" charset="0"/>
                            </a:rPr>
                          </m:ctrlPr>
                        </m:dPr>
                        <m:e>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𝑌</m:t>
                                  </m:r>
                                </m:e>
                                <m:sub>
                                  <m:r>
                                    <a:rPr lang="en-US" b="0" i="1" smtClean="0">
                                      <a:latin typeface="Cambria Math" panose="02040503050406030204" pitchFamily="18" charset="0"/>
                                    </a:rPr>
                                    <m:t>𝑝𝑟𝑒𝑑𝑖𝑐𝑡𝑒𝑑</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𝑌</m:t>
                                  </m:r>
                                </m:e>
                                <m:sub>
                                  <m:r>
                                    <a:rPr lang="en-US" b="0" i="1" smtClean="0">
                                      <a:latin typeface="Cambria Math" panose="02040503050406030204" pitchFamily="18" charset="0"/>
                                    </a:rPr>
                                    <m:t>𝑟𝑒𝑎𝑙</m:t>
                                  </m:r>
                                </m:sub>
                              </m:sSub>
                            </m:e>
                          </m:d>
                        </m:e>
                      </m:d>
                    </m:oMath>
                  </m:oMathPara>
                </a14:m>
                <a:endParaRPr lang="LID4096" dirty="0"/>
              </a:p>
            </p:txBody>
          </p:sp>
        </mc:Choice>
        <mc:Fallback xmlns="">
          <p:sp>
            <p:nvSpPr>
              <p:cNvPr id="4" name="TextBox 3">
                <a:extLst>
                  <a:ext uri="{FF2B5EF4-FFF2-40B4-BE49-F238E27FC236}">
                    <a16:creationId xmlns:a16="http://schemas.microsoft.com/office/drawing/2014/main" id="{DE5263FB-6409-4417-8B3E-E6BF0B409405}"/>
                  </a:ext>
                </a:extLst>
              </p:cNvPr>
              <p:cNvSpPr txBox="1">
                <a:spLocks noRot="1" noChangeAspect="1" noMove="1" noResize="1" noEditPoints="1" noAdjustHandles="1" noChangeArrowheads="1" noChangeShapeType="1" noTextEdit="1"/>
              </p:cNvSpPr>
              <p:nvPr/>
            </p:nvSpPr>
            <p:spPr>
              <a:xfrm>
                <a:off x="1258785" y="1413506"/>
                <a:ext cx="4025735" cy="410497"/>
              </a:xfrm>
              <a:prstGeom prst="rect">
                <a:avLst/>
              </a:prstGeom>
              <a:blipFill>
                <a:blip r:embed="rId3"/>
                <a:stretch>
                  <a:fillRect b="-7463"/>
                </a:stretch>
              </a:blipFill>
            </p:spPr>
            <p:txBody>
              <a:bodyPr/>
              <a:lstStyle/>
              <a:p>
                <a:r>
                  <a:rPr lang="LID4096">
                    <a:noFill/>
                  </a:rPr>
                  <a:t> </a:t>
                </a:r>
              </a:p>
            </p:txBody>
          </p:sp>
        </mc:Fallback>
      </mc:AlternateContent>
      <p:pic>
        <p:nvPicPr>
          <p:cNvPr id="6" name="Picture 5">
            <a:extLst>
              <a:ext uri="{FF2B5EF4-FFF2-40B4-BE49-F238E27FC236}">
                <a16:creationId xmlns:a16="http://schemas.microsoft.com/office/drawing/2014/main" id="{58D53547-DC44-429A-8E80-A6CE7FDBF700}"/>
              </a:ext>
            </a:extLst>
          </p:cNvPr>
          <p:cNvPicPr>
            <a:picLocks noChangeAspect="1"/>
          </p:cNvPicPr>
          <p:nvPr/>
        </p:nvPicPr>
        <p:blipFill>
          <a:blip r:embed="rId4"/>
          <a:stretch>
            <a:fillRect/>
          </a:stretch>
        </p:blipFill>
        <p:spPr>
          <a:xfrm>
            <a:off x="6381999" y="1618754"/>
            <a:ext cx="5334000" cy="4000500"/>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45A8A93-70E9-4BC4-A3F6-B4C12E92E615}"/>
                  </a:ext>
                </a:extLst>
              </p:cNvPr>
              <p:cNvSpPr txBox="1"/>
              <p:nvPr/>
            </p:nvSpPr>
            <p:spPr>
              <a:xfrm>
                <a:off x="7235030" y="1413505"/>
                <a:ext cx="4025735" cy="58214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2</m:t>
                          </m:r>
                        </m:sub>
                      </m:sSub>
                      <m:r>
                        <a:rPr lang="en-US" b="0" i="1" smtClean="0">
                          <a:latin typeface="Cambria Math" panose="02040503050406030204" pitchFamily="18" charset="0"/>
                        </a:rPr>
                        <m:t> </m:t>
                      </m:r>
                      <m:r>
                        <a:rPr lang="en-US" b="0" i="1" smtClean="0">
                          <a:latin typeface="Cambria Math" panose="02040503050406030204" pitchFamily="18" charset="0"/>
                        </a:rPr>
                        <m:t>𝐿𝑜𝑠𝑠</m:t>
                      </m:r>
                      <m:r>
                        <a:rPr lang="en-US" b="0" i="1" smtClean="0">
                          <a:latin typeface="Cambria Math" panose="02040503050406030204" pitchFamily="18" charset="0"/>
                        </a:rPr>
                        <m:t>=</m:t>
                      </m:r>
                      <m:r>
                        <a:rPr lang="en-US" b="0" i="1" smtClean="0">
                          <a:latin typeface="Cambria Math" panose="02040503050406030204" pitchFamily="18" charset="0"/>
                        </a:rPr>
                        <m:t>𝑠𝑢𝑚</m:t>
                      </m:r>
                      <m:r>
                        <a:rPr lang="en-US" b="0" i="1" smtClean="0">
                          <a:latin typeface="Cambria Math" panose="02040503050406030204" pitchFamily="18" charset="0"/>
                        </a:rPr>
                        <m:t> </m:t>
                      </m:r>
                      <m:d>
                        <m:dPr>
                          <m:ctrlPr>
                            <a:rPr lang="en-US" b="0" i="1" smtClean="0">
                              <a:latin typeface="Cambria Math" panose="02040503050406030204" pitchFamily="18" charset="0"/>
                            </a:rPr>
                          </m:ctrlPr>
                        </m:dPr>
                        <m:e>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𝑌</m:t>
                                      </m:r>
                                    </m:e>
                                    <m:sub>
                                      <m:r>
                                        <a:rPr lang="en-US" i="1">
                                          <a:latin typeface="Cambria Math" panose="02040503050406030204" pitchFamily="18" charset="0"/>
                                        </a:rPr>
                                        <m:t>𝑝𝑟𝑒𝑑𝑖𝑐𝑡𝑒𝑑</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𝑌</m:t>
                                      </m:r>
                                    </m:e>
                                    <m:sub>
                                      <m:r>
                                        <a:rPr lang="en-US" i="1">
                                          <a:latin typeface="Cambria Math" panose="02040503050406030204" pitchFamily="18" charset="0"/>
                                        </a:rPr>
                                        <m:t>𝑟𝑒𝑎𝑙</m:t>
                                      </m:r>
                                    </m:sub>
                                  </m:sSub>
                                </m:e>
                              </m:d>
                            </m:e>
                            <m:sup>
                              <m:r>
                                <a:rPr lang="en-US" b="0" i="1" smtClean="0">
                                  <a:latin typeface="Cambria Math" panose="02040503050406030204" pitchFamily="18" charset="0"/>
                                </a:rPr>
                                <m:t>2</m:t>
                              </m:r>
                            </m:sup>
                          </m:sSup>
                        </m:e>
                      </m:d>
                    </m:oMath>
                  </m:oMathPara>
                </a14:m>
                <a:endParaRPr lang="LID4096" dirty="0"/>
              </a:p>
            </p:txBody>
          </p:sp>
        </mc:Choice>
        <mc:Fallback xmlns="">
          <p:sp>
            <p:nvSpPr>
              <p:cNvPr id="7" name="TextBox 6">
                <a:extLst>
                  <a:ext uri="{FF2B5EF4-FFF2-40B4-BE49-F238E27FC236}">
                    <a16:creationId xmlns:a16="http://schemas.microsoft.com/office/drawing/2014/main" id="{D45A8A93-70E9-4BC4-A3F6-B4C12E92E615}"/>
                  </a:ext>
                </a:extLst>
              </p:cNvPr>
              <p:cNvSpPr txBox="1">
                <a:spLocks noRot="1" noChangeAspect="1" noMove="1" noResize="1" noEditPoints="1" noAdjustHandles="1" noChangeArrowheads="1" noChangeShapeType="1" noTextEdit="1"/>
              </p:cNvSpPr>
              <p:nvPr/>
            </p:nvSpPr>
            <p:spPr>
              <a:xfrm>
                <a:off x="7235030" y="1413505"/>
                <a:ext cx="4025735" cy="582147"/>
              </a:xfrm>
              <a:prstGeom prst="rect">
                <a:avLst/>
              </a:prstGeom>
              <a:blipFill>
                <a:blip r:embed="rId5"/>
                <a:stretch>
                  <a:fillRect/>
                </a:stretch>
              </a:blipFill>
            </p:spPr>
            <p:txBody>
              <a:bodyPr/>
              <a:lstStyle/>
              <a:p>
                <a:r>
                  <a:rPr lang="LID4096">
                    <a:noFill/>
                  </a:rPr>
                  <a:t> </a:t>
                </a:r>
              </a:p>
            </p:txBody>
          </p:sp>
        </mc:Fallback>
      </mc:AlternateContent>
    </p:spTree>
    <p:extLst>
      <p:ext uri="{BB962C8B-B14F-4D97-AF65-F5344CB8AC3E}">
        <p14:creationId xmlns:p14="http://schemas.microsoft.com/office/powerpoint/2010/main" val="33519531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A7BCFCE0-D438-458C-B10E-99CDF177FF86}"/>
                  </a:ext>
                </a:extLst>
              </p:cNvPr>
              <p:cNvSpPr txBox="1"/>
              <p:nvPr/>
            </p:nvSpPr>
            <p:spPr>
              <a:xfrm>
                <a:off x="832690" y="1464770"/>
                <a:ext cx="10233454" cy="483466"/>
              </a:xfrm>
              <a:prstGeom prst="rect">
                <a:avLst/>
              </a:prstGeom>
              <a:noFill/>
            </p:spPr>
            <p:txBody>
              <a:bodyPr wrap="square" rtlCol="0">
                <a:spAutoFit/>
              </a:bodyPr>
              <a:lstStyle/>
              <a:p>
                <a:r>
                  <a:rPr lang="en-US" b="0" dirty="0"/>
                  <a:t>Binary Cross-Entropy </a:t>
                </a:r>
                <a14:m>
                  <m:oMath xmlns:m="http://schemas.openxmlformats.org/officeDocument/2006/math">
                    <m:r>
                      <a:rPr lang="en-US" b="0" i="1" smtClean="0">
                        <a:latin typeface="Cambria Math" panose="02040503050406030204" pitchFamily="18" charset="0"/>
                      </a:rPr>
                      <m:t>𝐿𝑜𝑠𝑠</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r>
                      <a:rPr lang="en-US" b="0" i="1" smtClean="0">
                        <a:latin typeface="Cambria Math" panose="02040503050406030204" pitchFamily="18" charset="0"/>
                      </a:rPr>
                      <m:t>∗</m:t>
                    </m:r>
                    <m:r>
                      <a:rPr lang="en-US" b="0" i="1" smtClean="0">
                        <a:latin typeface="Cambria Math" panose="02040503050406030204" pitchFamily="18" charset="0"/>
                      </a:rPr>
                      <m:t>𝑠𝑢𝑚</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𝑟𝑒𝑎𝑙</m:t>
                        </m:r>
                      </m:sub>
                    </m:sSub>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𝑝𝑟𝑒𝑑𝑖𝑐𝑡𝑒𝑑</m:t>
                                </m:r>
                              </m:sub>
                            </m:sSub>
                          </m:e>
                        </m:d>
                      </m:e>
                    </m:func>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1−</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𝑟𝑒𝑎𝑙</m:t>
                            </m:r>
                          </m:sub>
                        </m:sSub>
                      </m:e>
                    </m:d>
                    <m:r>
                      <a:rPr lang="en-US" b="0" i="1" smtClean="0">
                        <a:latin typeface="Cambria Math" panose="02040503050406030204" pitchFamily="18" charset="0"/>
                      </a:rPr>
                      <m:t>∗</m:t>
                    </m:r>
                    <m:r>
                      <m:rPr>
                        <m:sty m:val="p"/>
                      </m:rPr>
                      <a:rPr lang="en-US" b="0" i="0" smtClean="0">
                        <a:latin typeface="Cambria Math" panose="02040503050406030204" pitchFamily="18" charset="0"/>
                      </a:rPr>
                      <m:t>log</m:t>
                    </m:r>
                    <m:r>
                      <a:rPr lang="en-US" b="0" i="1" smtClean="0">
                        <a:latin typeface="Cambria Math" panose="02040503050406030204" pitchFamily="18" charset="0"/>
                      </a:rPr>
                      <m:t>⁡(1−</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𝑝𝑟𝑒𝑑𝑖𝑐𝑡𝑒𝑑</m:t>
                        </m:r>
                      </m:sub>
                    </m:sSub>
                    <m:r>
                      <a:rPr lang="en-US" b="0" i="1" smtClean="0">
                        <a:latin typeface="Cambria Math" panose="02040503050406030204" pitchFamily="18" charset="0"/>
                      </a:rPr>
                      <m:t>))</m:t>
                    </m:r>
                  </m:oMath>
                </a14:m>
                <a:endParaRPr lang="LID4096" dirty="0"/>
              </a:p>
            </p:txBody>
          </p:sp>
        </mc:Choice>
        <mc:Fallback xmlns="">
          <p:sp>
            <p:nvSpPr>
              <p:cNvPr id="2" name="TextBox 1">
                <a:extLst>
                  <a:ext uri="{FF2B5EF4-FFF2-40B4-BE49-F238E27FC236}">
                    <a16:creationId xmlns:a16="http://schemas.microsoft.com/office/drawing/2014/main" id="{A7BCFCE0-D438-458C-B10E-99CDF177FF86}"/>
                  </a:ext>
                </a:extLst>
              </p:cNvPr>
              <p:cNvSpPr txBox="1">
                <a:spLocks noRot="1" noChangeAspect="1" noMove="1" noResize="1" noEditPoints="1" noAdjustHandles="1" noChangeArrowheads="1" noChangeShapeType="1" noTextEdit="1"/>
              </p:cNvSpPr>
              <p:nvPr/>
            </p:nvSpPr>
            <p:spPr>
              <a:xfrm>
                <a:off x="832690" y="1464770"/>
                <a:ext cx="10233454" cy="483466"/>
              </a:xfrm>
              <a:prstGeom prst="rect">
                <a:avLst/>
              </a:prstGeom>
              <a:blipFill>
                <a:blip r:embed="rId2"/>
                <a:stretch>
                  <a:fillRect l="-536" b="-7500"/>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EBB9F0AD-67D7-45D8-8F08-29289271CAD4}"/>
              </a:ext>
            </a:extLst>
          </p:cNvPr>
          <p:cNvSpPr txBox="1"/>
          <p:nvPr/>
        </p:nvSpPr>
        <p:spPr>
          <a:xfrm>
            <a:off x="832690" y="2315666"/>
            <a:ext cx="9902254" cy="369332"/>
          </a:xfrm>
          <a:prstGeom prst="rect">
            <a:avLst/>
          </a:prstGeom>
          <a:noFill/>
        </p:spPr>
        <p:txBody>
          <a:bodyPr wrap="square" rtlCol="0">
            <a:spAutoFit/>
          </a:bodyPr>
          <a:lstStyle/>
          <a:p>
            <a:r>
              <a:rPr lang="en-US" dirty="0"/>
              <a:t>This loss function gives you the probability that each data point belongs to one of our two classes!</a:t>
            </a:r>
            <a:endParaRPr lang="LID4096" dirty="0"/>
          </a:p>
        </p:txBody>
      </p:sp>
      <p:pic>
        <p:nvPicPr>
          <p:cNvPr id="9" name="Picture 8">
            <a:extLst>
              <a:ext uri="{FF2B5EF4-FFF2-40B4-BE49-F238E27FC236}">
                <a16:creationId xmlns:a16="http://schemas.microsoft.com/office/drawing/2014/main" id="{2E275034-5A5E-FB8A-3E86-6D720BB38840}"/>
              </a:ext>
            </a:extLst>
          </p:cNvPr>
          <p:cNvPicPr>
            <a:picLocks noChangeAspect="1"/>
          </p:cNvPicPr>
          <p:nvPr/>
        </p:nvPicPr>
        <p:blipFill>
          <a:blip r:embed="rId3"/>
          <a:stretch>
            <a:fillRect/>
          </a:stretch>
        </p:blipFill>
        <p:spPr>
          <a:xfrm>
            <a:off x="3908598" y="2952606"/>
            <a:ext cx="3903645" cy="2602430"/>
          </a:xfrm>
          <a:prstGeom prst="rect">
            <a:avLst/>
          </a:prstGeom>
        </p:spPr>
      </p:pic>
    </p:spTree>
    <p:extLst>
      <p:ext uri="{BB962C8B-B14F-4D97-AF65-F5344CB8AC3E}">
        <p14:creationId xmlns:p14="http://schemas.microsoft.com/office/powerpoint/2010/main" val="7573022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3222CAE5-226F-7672-DEFD-CE158AA051CE}"/>
                  </a:ext>
                </a:extLst>
              </p:cNvPr>
              <p:cNvSpPr txBox="1"/>
              <p:nvPr/>
            </p:nvSpPr>
            <p:spPr>
              <a:xfrm>
                <a:off x="691035" y="343911"/>
                <a:ext cx="11286905" cy="5244705"/>
              </a:xfrm>
              <a:prstGeom prst="rect">
                <a:avLst/>
              </a:prstGeom>
              <a:noFill/>
            </p:spPr>
            <p:txBody>
              <a:bodyPr wrap="square">
                <a:spAutoFit/>
              </a:bodyPr>
              <a:lstStyle/>
              <a:p>
                <a:pPr>
                  <a:lnSpc>
                    <a:spcPct val="150000"/>
                  </a:lnSpc>
                </a:pPr>
                <a:r>
                  <a:rPr lang="en-US" sz="2000" b="1" dirty="0"/>
                  <a:t>Types of Machine Learning Performance Metrics</a:t>
                </a:r>
              </a:p>
              <a:p>
                <a:r>
                  <a:rPr lang="en-US" sz="1600" b="1" dirty="0"/>
                  <a:t>Accuracy:</a:t>
                </a:r>
                <a:r>
                  <a:rPr lang="en-US" sz="1600" dirty="0"/>
                  <a:t> is the ratio of correctly predicted instances (both true positives and true negatives) to the total number of instances. It measures the overall correctness of the model's predictions. </a:t>
                </a:r>
                <a:endParaRPr lang="en-US" sz="1600"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r>
                            <m:rPr>
                              <m:sty m:val="p"/>
                            </m:rPr>
                            <a:rPr lang="en-US" sz="1400" b="0" i="0" smtClean="0">
                              <a:latin typeface="Cambria Math" panose="02040503050406030204" pitchFamily="18" charset="0"/>
                            </a:rPr>
                            <m:t>true</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positives</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true</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negatives</m:t>
                          </m:r>
                        </m:num>
                        <m:den>
                          <m:r>
                            <m:rPr>
                              <m:sty m:val="p"/>
                            </m:rPr>
                            <a:rPr lang="en-US" sz="1400" i="0" smtClean="0">
                              <a:latin typeface="Cambria Math" panose="02040503050406030204" pitchFamily="18" charset="0"/>
                            </a:rPr>
                            <m:t>t</m:t>
                          </m:r>
                          <m:r>
                            <m:rPr>
                              <m:sty m:val="p"/>
                            </m:rPr>
                            <a:rPr lang="en-US" sz="1400" b="0" i="0" smtClean="0">
                              <a:latin typeface="Cambria Math" panose="02040503050406030204" pitchFamily="18" charset="0"/>
                            </a:rPr>
                            <m:t>otal</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number</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of</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instances</m:t>
                          </m:r>
                        </m:den>
                      </m:f>
                    </m:oMath>
                  </m:oMathPara>
                </a14:m>
                <a:endParaRPr lang="en-US" sz="1400" b="1" dirty="0"/>
              </a:p>
              <a:p>
                <a:endParaRPr lang="en-US" sz="1600" dirty="0"/>
              </a:p>
              <a:p>
                <a:r>
                  <a:rPr lang="en-US" sz="1600" b="1" dirty="0"/>
                  <a:t>Precision:</a:t>
                </a:r>
                <a:r>
                  <a:rPr lang="en-US" sz="1600" dirty="0"/>
                  <a:t> measures the ratio of true positive predictions to the total number of positive predictions made by the model. It focuses on the accuracy of the positive predictions. </a:t>
                </a:r>
                <a:endParaRPr lang="en-US" sz="160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r>
                            <m:rPr>
                              <m:sty m:val="p"/>
                            </m:rPr>
                            <a:rPr lang="en-US" sz="1400" b="0" i="0" smtClean="0">
                              <a:latin typeface="Cambria Math" panose="02040503050406030204" pitchFamily="18" charset="0"/>
                            </a:rPr>
                            <m:t>true</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positives</m:t>
                          </m:r>
                        </m:num>
                        <m:den>
                          <m:r>
                            <m:rPr>
                              <m:sty m:val="p"/>
                            </m:rPr>
                            <a:rPr lang="en-US" sz="1400" i="0" smtClean="0">
                              <a:latin typeface="Cambria Math" panose="02040503050406030204" pitchFamily="18" charset="0"/>
                            </a:rPr>
                            <m:t>t</m:t>
                          </m:r>
                          <m:r>
                            <m:rPr>
                              <m:sty m:val="p"/>
                            </m:rPr>
                            <a:rPr lang="en-US" sz="1400" b="0" i="0" smtClean="0">
                              <a:latin typeface="Cambria Math" panose="02040503050406030204" pitchFamily="18" charset="0"/>
                            </a:rPr>
                            <m:t>rue</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positives</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false</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positives</m:t>
                          </m:r>
                        </m:den>
                      </m:f>
                    </m:oMath>
                  </m:oMathPara>
                </a14:m>
                <a:endParaRPr lang="en-US" sz="1400" b="1" dirty="0"/>
              </a:p>
              <a:p>
                <a:endParaRPr lang="en-US" sz="1600" dirty="0"/>
              </a:p>
              <a:p>
                <a:r>
                  <a:rPr lang="en-US" sz="1600" b="1" dirty="0"/>
                  <a:t>Recall (Sensitivity or true positive rate): </a:t>
                </a:r>
                <a:r>
                  <a:rPr lang="en-US" sz="1600" dirty="0"/>
                  <a:t>measures the ratio of true positive predictions to the total number of actual positives (both true positives and false negatives). It focuses on the model's ability to identify all positive instances.</a:t>
                </a:r>
              </a:p>
              <a:p>
                <a:pPr/>
                <a14:m>
                  <m:oMathPara xmlns:m="http://schemas.openxmlformats.org/officeDocument/2006/math">
                    <m:oMathParaPr>
                      <m:jc m:val="centerGroup"/>
                    </m:oMathParaPr>
                    <m:oMath xmlns:m="http://schemas.openxmlformats.org/officeDocument/2006/math">
                      <m:f>
                        <m:fPr>
                          <m:ctrlPr>
                            <a:rPr lang="en-US" sz="1400" i="1">
                              <a:latin typeface="Cambria Math" panose="02040503050406030204" pitchFamily="18" charset="0"/>
                            </a:rPr>
                          </m:ctrlPr>
                        </m:fPr>
                        <m:num>
                          <m:r>
                            <m:rPr>
                              <m:sty m:val="p"/>
                            </m:rPr>
                            <a:rPr lang="en-US" sz="1400" i="0">
                              <a:latin typeface="Cambria Math" panose="02040503050406030204" pitchFamily="18" charset="0"/>
                            </a:rPr>
                            <m:t>true</m:t>
                          </m:r>
                          <m:r>
                            <a:rPr lang="en-US" sz="1400" i="0">
                              <a:latin typeface="Cambria Math" panose="02040503050406030204" pitchFamily="18" charset="0"/>
                            </a:rPr>
                            <m:t> </m:t>
                          </m:r>
                          <m:r>
                            <m:rPr>
                              <m:sty m:val="p"/>
                            </m:rPr>
                            <a:rPr lang="en-US" sz="1400" i="0">
                              <a:latin typeface="Cambria Math" panose="02040503050406030204" pitchFamily="18" charset="0"/>
                            </a:rPr>
                            <m:t>positives</m:t>
                          </m:r>
                        </m:num>
                        <m:den>
                          <m:r>
                            <m:rPr>
                              <m:sty m:val="p"/>
                            </m:rPr>
                            <a:rPr lang="en-US" sz="1400" i="0">
                              <a:latin typeface="Cambria Math" panose="02040503050406030204" pitchFamily="18" charset="0"/>
                            </a:rPr>
                            <m:t>true</m:t>
                          </m:r>
                          <m:r>
                            <a:rPr lang="en-US" sz="1400" i="0">
                              <a:latin typeface="Cambria Math" panose="02040503050406030204" pitchFamily="18" charset="0"/>
                            </a:rPr>
                            <m:t> </m:t>
                          </m:r>
                          <m:r>
                            <m:rPr>
                              <m:sty m:val="p"/>
                            </m:rPr>
                            <a:rPr lang="en-US" sz="1400" i="0">
                              <a:latin typeface="Cambria Math" panose="02040503050406030204" pitchFamily="18" charset="0"/>
                            </a:rPr>
                            <m:t>positives</m:t>
                          </m:r>
                          <m:r>
                            <a:rPr lang="en-US" sz="1400" i="0">
                              <a:latin typeface="Cambria Math" panose="02040503050406030204" pitchFamily="18" charset="0"/>
                            </a:rPr>
                            <m:t>+</m:t>
                          </m:r>
                          <m:r>
                            <m:rPr>
                              <m:sty m:val="p"/>
                            </m:rPr>
                            <a:rPr lang="en-US" sz="1400" i="0">
                              <a:latin typeface="Cambria Math" panose="02040503050406030204" pitchFamily="18" charset="0"/>
                            </a:rPr>
                            <m:t>false</m:t>
                          </m:r>
                          <m:r>
                            <a:rPr lang="en-US" sz="1400" i="0">
                              <a:latin typeface="Cambria Math" panose="02040503050406030204" pitchFamily="18" charset="0"/>
                            </a:rPr>
                            <m:t> </m:t>
                          </m:r>
                          <m:r>
                            <m:rPr>
                              <m:sty m:val="p"/>
                            </m:rPr>
                            <a:rPr lang="en-US" sz="1400" i="0">
                              <a:latin typeface="Cambria Math" panose="02040503050406030204" pitchFamily="18" charset="0"/>
                            </a:rPr>
                            <m:t>negatives</m:t>
                          </m:r>
                        </m:den>
                      </m:f>
                    </m:oMath>
                  </m:oMathPara>
                </a14:m>
                <a:endParaRPr lang="en-US" sz="1400" dirty="0">
                  <a:latin typeface="Cambria Math" panose="02040503050406030204" pitchFamily="18" charset="0"/>
                </a:endParaRPr>
              </a:p>
              <a:p>
                <a:endParaRPr lang="en-US" sz="1600" b="1" dirty="0"/>
              </a:p>
              <a:p>
                <a:r>
                  <a:rPr lang="en-US" sz="1600" b="1" dirty="0"/>
                  <a:t>F1 score: </a:t>
                </a:r>
                <a:r>
                  <a:rPr lang="en-US" sz="1600" dirty="0"/>
                  <a:t>is the harmonic mean of precision and recall. It combines both metrics into a single measure that balances the trade-off between precision and recall, especially in cases where the dataset is imbalanced. </a:t>
                </a:r>
                <a:endParaRPr lang="en-US" sz="1600"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f>
                        <m:fPr>
                          <m:ctrlPr>
                            <a:rPr lang="en-US" sz="1400" i="1">
                              <a:latin typeface="Cambria Math" panose="02040503050406030204" pitchFamily="18" charset="0"/>
                            </a:rPr>
                          </m:ctrlPr>
                        </m:fPr>
                        <m:num>
                          <m:r>
                            <a:rPr lang="en-US" sz="1400">
                              <a:latin typeface="Cambria Math" panose="02040503050406030204" pitchFamily="18" charset="0"/>
                            </a:rPr>
                            <m:t>2</m:t>
                          </m:r>
                        </m:num>
                        <m:den>
                          <m:f>
                            <m:fPr>
                              <m:ctrlPr>
                                <a:rPr lang="en-US" sz="1400" i="1">
                                  <a:latin typeface="Cambria Math" panose="02040503050406030204" pitchFamily="18" charset="0"/>
                                </a:rPr>
                              </m:ctrlPr>
                            </m:fPr>
                            <m:num>
                              <m:r>
                                <a:rPr lang="en-US" sz="1400">
                                  <a:latin typeface="Cambria Math" panose="02040503050406030204" pitchFamily="18" charset="0"/>
                                </a:rPr>
                                <m:t>1</m:t>
                              </m:r>
                            </m:num>
                            <m:den>
                              <m:r>
                                <m:rPr>
                                  <m:sty m:val="p"/>
                                </m:rPr>
                                <a:rPr lang="en-US" sz="1400">
                                  <a:latin typeface="Cambria Math" panose="02040503050406030204" pitchFamily="18" charset="0"/>
                                </a:rPr>
                                <m:t>precision</m:t>
                              </m:r>
                            </m:den>
                          </m:f>
                          <m:r>
                            <a:rPr lang="en-US" sz="1400">
                              <a:latin typeface="Cambria Math" panose="02040503050406030204" pitchFamily="18" charset="0"/>
                            </a:rPr>
                            <m:t>+</m:t>
                          </m:r>
                          <m:f>
                            <m:fPr>
                              <m:ctrlPr>
                                <a:rPr lang="en-US" sz="1400" i="1">
                                  <a:latin typeface="Cambria Math" panose="02040503050406030204" pitchFamily="18" charset="0"/>
                                </a:rPr>
                              </m:ctrlPr>
                            </m:fPr>
                            <m:num>
                              <m:r>
                                <a:rPr lang="en-US" sz="1400">
                                  <a:latin typeface="Cambria Math" panose="02040503050406030204" pitchFamily="18" charset="0"/>
                                </a:rPr>
                                <m:t>1</m:t>
                              </m:r>
                            </m:num>
                            <m:den>
                              <m:r>
                                <m:rPr>
                                  <m:sty m:val="p"/>
                                </m:rPr>
                                <a:rPr lang="en-US" sz="1400">
                                  <a:latin typeface="Cambria Math" panose="02040503050406030204" pitchFamily="18" charset="0"/>
                                </a:rPr>
                                <m:t>recall</m:t>
                              </m:r>
                            </m:den>
                          </m:f>
                        </m:den>
                      </m:f>
                    </m:oMath>
                  </m:oMathPara>
                </a14:m>
                <a:endParaRPr lang="en-US" sz="1400" dirty="0">
                  <a:latin typeface="Cambria Math" panose="02040503050406030204" pitchFamily="18" charset="0"/>
                </a:endParaRPr>
              </a:p>
            </p:txBody>
          </p:sp>
        </mc:Choice>
        <mc:Fallback xmlns="">
          <p:sp>
            <p:nvSpPr>
              <p:cNvPr id="6" name="TextBox 5">
                <a:extLst>
                  <a:ext uri="{FF2B5EF4-FFF2-40B4-BE49-F238E27FC236}">
                    <a16:creationId xmlns:a16="http://schemas.microsoft.com/office/drawing/2014/main" id="{3222CAE5-226F-7672-DEFD-CE158AA051CE}"/>
                  </a:ext>
                </a:extLst>
              </p:cNvPr>
              <p:cNvSpPr txBox="1">
                <a:spLocks noRot="1" noChangeAspect="1" noMove="1" noResize="1" noEditPoints="1" noAdjustHandles="1" noChangeArrowheads="1" noChangeShapeType="1" noTextEdit="1"/>
              </p:cNvSpPr>
              <p:nvPr/>
            </p:nvSpPr>
            <p:spPr>
              <a:xfrm>
                <a:off x="691035" y="343911"/>
                <a:ext cx="11286905" cy="5244705"/>
              </a:xfrm>
              <a:prstGeom prst="rect">
                <a:avLst/>
              </a:prstGeom>
              <a:blipFill>
                <a:blip r:embed="rId3"/>
                <a:stretch>
                  <a:fillRect l="-540"/>
                </a:stretch>
              </a:blipFill>
            </p:spPr>
            <p:txBody>
              <a:bodyPr/>
              <a:lstStyle/>
              <a:p>
                <a:r>
                  <a:rPr lang="en-US">
                    <a:noFill/>
                  </a:rPr>
                  <a:t> </a:t>
                </a:r>
              </a:p>
            </p:txBody>
          </p:sp>
        </mc:Fallback>
      </mc:AlternateContent>
      <p:graphicFrame>
        <p:nvGraphicFramePr>
          <p:cNvPr id="7" name="Table 6">
            <a:extLst>
              <a:ext uri="{FF2B5EF4-FFF2-40B4-BE49-F238E27FC236}">
                <a16:creationId xmlns:a16="http://schemas.microsoft.com/office/drawing/2014/main" id="{8A8C4625-1E25-A8AE-60F8-1A1A0BCFD2BC}"/>
              </a:ext>
            </a:extLst>
          </p:cNvPr>
          <p:cNvGraphicFramePr>
            <a:graphicFrameLocks noGrp="1"/>
          </p:cNvGraphicFramePr>
          <p:nvPr>
            <p:extLst>
              <p:ext uri="{D42A27DB-BD31-4B8C-83A1-F6EECF244321}">
                <p14:modId xmlns:p14="http://schemas.microsoft.com/office/powerpoint/2010/main" val="1220194088"/>
              </p:ext>
            </p:extLst>
          </p:nvPr>
        </p:nvGraphicFramePr>
        <p:xfrm>
          <a:off x="1878436" y="5588616"/>
          <a:ext cx="8127999" cy="1112520"/>
        </p:xfrm>
        <a:graphic>
          <a:graphicData uri="http://schemas.openxmlformats.org/drawingml/2006/table">
            <a:tbl>
              <a:tblPr firstRow="1" bandRow="1">
                <a:tableStyleId>{5940675A-B579-460E-94D1-54222C63F5DA}</a:tableStyleId>
              </a:tblPr>
              <a:tblGrid>
                <a:gridCol w="2709333">
                  <a:extLst>
                    <a:ext uri="{9D8B030D-6E8A-4147-A177-3AD203B41FA5}">
                      <a16:colId xmlns:a16="http://schemas.microsoft.com/office/drawing/2014/main" val="383553760"/>
                    </a:ext>
                  </a:extLst>
                </a:gridCol>
                <a:gridCol w="2709333">
                  <a:extLst>
                    <a:ext uri="{9D8B030D-6E8A-4147-A177-3AD203B41FA5}">
                      <a16:colId xmlns:a16="http://schemas.microsoft.com/office/drawing/2014/main" val="3285323640"/>
                    </a:ext>
                  </a:extLst>
                </a:gridCol>
                <a:gridCol w="2709333">
                  <a:extLst>
                    <a:ext uri="{9D8B030D-6E8A-4147-A177-3AD203B41FA5}">
                      <a16:colId xmlns:a16="http://schemas.microsoft.com/office/drawing/2014/main" val="2275417237"/>
                    </a:ext>
                  </a:extLst>
                </a:gridCol>
              </a:tblGrid>
              <a:tr h="370840">
                <a:tc>
                  <a:txBody>
                    <a:bodyPr/>
                    <a:lstStyle/>
                    <a:p>
                      <a:pPr algn="ctr"/>
                      <a:endParaRPr lang="en-US"/>
                    </a:p>
                  </a:txBody>
                  <a:tcPr/>
                </a:tc>
                <a:tc>
                  <a:txBody>
                    <a:bodyPr/>
                    <a:lstStyle/>
                    <a:p>
                      <a:pPr algn="ctr"/>
                      <a:r>
                        <a:rPr lang="en-US" dirty="0"/>
                        <a:t>positive</a:t>
                      </a:r>
                    </a:p>
                  </a:txBody>
                  <a:tcPr/>
                </a:tc>
                <a:tc>
                  <a:txBody>
                    <a:bodyPr/>
                    <a:lstStyle/>
                    <a:p>
                      <a:pPr algn="ctr"/>
                      <a:r>
                        <a:rPr lang="en-US" dirty="0"/>
                        <a:t>negative</a:t>
                      </a:r>
                    </a:p>
                  </a:txBody>
                  <a:tcPr/>
                </a:tc>
                <a:extLst>
                  <a:ext uri="{0D108BD9-81ED-4DB2-BD59-A6C34878D82A}">
                    <a16:rowId xmlns:a16="http://schemas.microsoft.com/office/drawing/2014/main" val="1053943764"/>
                  </a:ext>
                </a:extLst>
              </a:tr>
              <a:tr h="370840">
                <a:tc>
                  <a:txBody>
                    <a:bodyPr/>
                    <a:lstStyle/>
                    <a:p>
                      <a:pPr algn="ctr"/>
                      <a:r>
                        <a:rPr lang="en-US" dirty="0"/>
                        <a:t>true</a:t>
                      </a:r>
                    </a:p>
                  </a:txBody>
                  <a:tcPr/>
                </a:tc>
                <a:tc>
                  <a:txBody>
                    <a:bodyPr/>
                    <a:lstStyle/>
                    <a:p>
                      <a:pPr algn="ctr"/>
                      <a:r>
                        <a:rPr lang="en-US" dirty="0"/>
                        <a:t>True positive</a:t>
                      </a:r>
                    </a:p>
                  </a:txBody>
                  <a:tcPr/>
                </a:tc>
                <a:tc>
                  <a:txBody>
                    <a:bodyPr/>
                    <a:lstStyle/>
                    <a:p>
                      <a:pPr algn="ctr"/>
                      <a:r>
                        <a:rPr lang="en-US" dirty="0"/>
                        <a:t>True negative</a:t>
                      </a:r>
                    </a:p>
                  </a:txBody>
                  <a:tcPr/>
                </a:tc>
                <a:extLst>
                  <a:ext uri="{0D108BD9-81ED-4DB2-BD59-A6C34878D82A}">
                    <a16:rowId xmlns:a16="http://schemas.microsoft.com/office/drawing/2014/main" val="1050062441"/>
                  </a:ext>
                </a:extLst>
              </a:tr>
              <a:tr h="370840">
                <a:tc>
                  <a:txBody>
                    <a:bodyPr/>
                    <a:lstStyle/>
                    <a:p>
                      <a:pPr algn="ctr"/>
                      <a:r>
                        <a:rPr lang="en-US" dirty="0"/>
                        <a:t>false</a:t>
                      </a:r>
                    </a:p>
                  </a:txBody>
                  <a:tcPr/>
                </a:tc>
                <a:tc>
                  <a:txBody>
                    <a:bodyPr/>
                    <a:lstStyle/>
                    <a:p>
                      <a:pPr algn="ctr"/>
                      <a:r>
                        <a:rPr lang="en-US" dirty="0"/>
                        <a:t>False positive</a:t>
                      </a:r>
                    </a:p>
                  </a:txBody>
                  <a:tcPr/>
                </a:tc>
                <a:tc>
                  <a:txBody>
                    <a:bodyPr/>
                    <a:lstStyle/>
                    <a:p>
                      <a:pPr algn="ctr"/>
                      <a:r>
                        <a:rPr lang="en-US" dirty="0"/>
                        <a:t>False negative</a:t>
                      </a:r>
                    </a:p>
                  </a:txBody>
                  <a:tcPr/>
                </a:tc>
                <a:extLst>
                  <a:ext uri="{0D108BD9-81ED-4DB2-BD59-A6C34878D82A}">
                    <a16:rowId xmlns:a16="http://schemas.microsoft.com/office/drawing/2014/main" val="1907192298"/>
                  </a:ext>
                </a:extLst>
              </a:tr>
            </a:tbl>
          </a:graphicData>
        </a:graphic>
      </p:graphicFrame>
      <p:sp>
        <p:nvSpPr>
          <p:cNvPr id="8" name="Oval 7">
            <a:extLst>
              <a:ext uri="{FF2B5EF4-FFF2-40B4-BE49-F238E27FC236}">
                <a16:creationId xmlns:a16="http://schemas.microsoft.com/office/drawing/2014/main" id="{A823FA96-DDE9-0EE5-1281-F1F694364E5B}"/>
              </a:ext>
            </a:extLst>
          </p:cNvPr>
          <p:cNvSpPr/>
          <p:nvPr/>
        </p:nvSpPr>
        <p:spPr>
          <a:xfrm>
            <a:off x="2862996" y="5949431"/>
            <a:ext cx="718955" cy="390889"/>
          </a:xfrm>
          <a:prstGeom prst="ellipse">
            <a:avLst/>
          </a:prstGeom>
          <a:noFill/>
          <a:ln w="25400">
            <a:solidFill>
              <a:srgbClr val="00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60760AD4-75CF-DE09-6BB1-C9E656E152BB}"/>
              </a:ext>
            </a:extLst>
          </p:cNvPr>
          <p:cNvSpPr/>
          <p:nvPr/>
        </p:nvSpPr>
        <p:spPr>
          <a:xfrm>
            <a:off x="5168144" y="5949431"/>
            <a:ext cx="1542372" cy="466117"/>
          </a:xfrm>
          <a:prstGeom prst="downArrow">
            <a:avLst>
              <a:gd name="adj1" fmla="val 79670"/>
              <a:gd name="adj2" fmla="val 29562"/>
            </a:avLst>
          </a:prstGeom>
          <a:noFill/>
          <a:ln w="25400">
            <a:solidFill>
              <a:srgbClr val="00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Down 10">
            <a:extLst>
              <a:ext uri="{FF2B5EF4-FFF2-40B4-BE49-F238E27FC236}">
                <a16:creationId xmlns:a16="http://schemas.microsoft.com/office/drawing/2014/main" id="{B1E21C09-70F3-817D-193B-8A48E6A56CBC}"/>
              </a:ext>
            </a:extLst>
          </p:cNvPr>
          <p:cNvSpPr/>
          <p:nvPr/>
        </p:nvSpPr>
        <p:spPr>
          <a:xfrm rot="16964528">
            <a:off x="5651800" y="5414943"/>
            <a:ext cx="624579" cy="1490847"/>
          </a:xfrm>
          <a:prstGeom prst="downArrow">
            <a:avLst>
              <a:gd name="adj1" fmla="val 79670"/>
              <a:gd name="adj2" fmla="val 29562"/>
            </a:avLst>
          </a:prstGeom>
          <a:noFill/>
          <a:ln w="25400">
            <a:solidFill>
              <a:srgbClr val="00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0882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8"/>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xit" presetSubtype="0" fill="hold" grpId="1" nodeType="withEffect">
                                  <p:stCondLst>
                                    <p:cond delay="0"/>
                                  </p:stCondLst>
                                  <p:childTnLst>
                                    <p:set>
                                      <p:cBhvr>
                                        <p:cTn id="30" dur="1" fill="hold">
                                          <p:stCondLst>
                                            <p:cond delay="0"/>
                                          </p:stCondLst>
                                        </p:cTn>
                                        <p:tgtEl>
                                          <p:spTgt spid="10"/>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10" grpId="0" animBg="1"/>
      <p:bldP spid="10" grpId="1" animBg="1"/>
      <p:bldP spid="1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2154A6-0A5F-4FBD-942C-9ED6C39A2624}"/>
              </a:ext>
            </a:extLst>
          </p:cNvPr>
          <p:cNvSpPr txBox="1"/>
          <p:nvPr/>
        </p:nvSpPr>
        <p:spPr>
          <a:xfrm>
            <a:off x="953539" y="364468"/>
            <a:ext cx="9302261" cy="2554545"/>
          </a:xfrm>
          <a:prstGeom prst="rect">
            <a:avLst/>
          </a:prstGeom>
          <a:noFill/>
        </p:spPr>
        <p:txBody>
          <a:bodyPr wrap="square" rtlCol="0">
            <a:spAutoFit/>
          </a:bodyPr>
          <a:lstStyle/>
          <a:p>
            <a:r>
              <a:rPr lang="en-US" sz="2000" b="1" dirty="0"/>
              <a:t>Hands-on coding</a:t>
            </a:r>
          </a:p>
          <a:p>
            <a:r>
              <a:rPr lang="en-US" sz="1400" dirty="0">
                <a:latin typeface="Arial" panose="020B0604020202020204" pitchFamily="34" charset="0"/>
                <a:cs typeface="Arial" panose="020B0604020202020204" pitchFamily="34" charset="0"/>
              </a:rPr>
              <a:t>Let’s start with looking into our data:</a:t>
            </a:r>
          </a:p>
          <a:p>
            <a:endParaRPr lang="en-US" sz="1400" dirty="0"/>
          </a:p>
          <a:p>
            <a:r>
              <a:rPr lang="en-US" sz="1400" dirty="0"/>
              <a:t>df = </a:t>
            </a:r>
            <a:r>
              <a:rPr lang="en-US" sz="1400" dirty="0" err="1"/>
              <a:t>pd.read_csv</a:t>
            </a:r>
            <a:r>
              <a:rPr lang="en-US" sz="1400" dirty="0"/>
              <a:t>("Session1Data.data")</a:t>
            </a:r>
          </a:p>
          <a:p>
            <a:endParaRPr lang="en-US" sz="1400" dirty="0"/>
          </a:p>
          <a:p>
            <a:r>
              <a:rPr lang="en-US" sz="1400" dirty="0">
                <a:latin typeface="Arial" panose="020B0604020202020204" pitchFamily="34" charset="0"/>
                <a:cs typeface="Arial" panose="020B0604020202020204" pitchFamily="34" charset="0"/>
              </a:rPr>
              <a:t>The data comes from a telescope. There are some high-energy particles that the telescope is observing their radiation. The dataset includes some features recorded from these particles and their radiations that help us to understand if the particles were gamma or hadron.</a:t>
            </a:r>
          </a:p>
          <a:p>
            <a:endParaRPr lang="en-US" sz="1400" dirty="0"/>
          </a:p>
          <a:p>
            <a:r>
              <a:rPr lang="en-US" sz="1400" dirty="0"/>
              <a:t>cols = ["</a:t>
            </a:r>
            <a:r>
              <a:rPr lang="en-US" sz="1400" dirty="0" err="1"/>
              <a:t>fLength</a:t>
            </a:r>
            <a:r>
              <a:rPr lang="en-US" sz="1400" dirty="0"/>
              <a:t>", "</a:t>
            </a:r>
            <a:r>
              <a:rPr lang="en-US" sz="1400" dirty="0" err="1"/>
              <a:t>fWidth</a:t>
            </a:r>
            <a:r>
              <a:rPr lang="en-US" sz="1400" dirty="0"/>
              <a:t>", "</a:t>
            </a:r>
            <a:r>
              <a:rPr lang="en-US" sz="1400" dirty="0" err="1"/>
              <a:t>fSize</a:t>
            </a:r>
            <a:r>
              <a:rPr lang="en-US" sz="1400" dirty="0"/>
              <a:t>", "</a:t>
            </a:r>
            <a:r>
              <a:rPr lang="en-US" sz="1400" dirty="0" err="1"/>
              <a:t>fConc</a:t>
            </a:r>
            <a:r>
              <a:rPr lang="en-US" sz="1400" dirty="0"/>
              <a:t>", "fConc1", "</a:t>
            </a:r>
            <a:r>
              <a:rPr lang="en-US" sz="1400" dirty="0" err="1"/>
              <a:t>fAsym</a:t>
            </a:r>
            <a:r>
              <a:rPr lang="en-US" sz="1400" dirty="0"/>
              <a:t>", "fM3Long", "fM3Trans", "</a:t>
            </a:r>
            <a:r>
              <a:rPr lang="en-US" sz="1400" dirty="0" err="1"/>
              <a:t>fAlpha</a:t>
            </a:r>
            <a:r>
              <a:rPr lang="en-US" sz="1400" dirty="0"/>
              <a:t>", "</a:t>
            </a:r>
            <a:r>
              <a:rPr lang="en-US" sz="1400" dirty="0" err="1"/>
              <a:t>fDist</a:t>
            </a:r>
            <a:r>
              <a:rPr lang="en-US" sz="1400" dirty="0"/>
              <a:t>", "class"]</a:t>
            </a:r>
          </a:p>
          <a:p>
            <a:r>
              <a:rPr lang="en-US" sz="1400" dirty="0"/>
              <a:t>df = </a:t>
            </a:r>
            <a:r>
              <a:rPr lang="en-US" sz="1400" dirty="0" err="1"/>
              <a:t>pd.read_csv</a:t>
            </a:r>
            <a:r>
              <a:rPr lang="en-US" sz="1400" dirty="0"/>
              <a:t>("Session1Data.data", names=cols) </a:t>
            </a:r>
          </a:p>
        </p:txBody>
      </p:sp>
      <p:graphicFrame>
        <p:nvGraphicFramePr>
          <p:cNvPr id="3" name="Table 2">
            <a:extLst>
              <a:ext uri="{FF2B5EF4-FFF2-40B4-BE49-F238E27FC236}">
                <a16:creationId xmlns:a16="http://schemas.microsoft.com/office/drawing/2014/main" id="{983C1DB9-2228-4772-97D7-F43ECD65CAC0}"/>
              </a:ext>
            </a:extLst>
          </p:cNvPr>
          <p:cNvGraphicFramePr>
            <a:graphicFrameLocks noGrp="1"/>
          </p:cNvGraphicFramePr>
          <p:nvPr>
            <p:extLst>
              <p:ext uri="{D42A27DB-BD31-4B8C-83A1-F6EECF244321}">
                <p14:modId xmlns:p14="http://schemas.microsoft.com/office/powerpoint/2010/main" val="4155033667"/>
              </p:ext>
            </p:extLst>
          </p:nvPr>
        </p:nvGraphicFramePr>
        <p:xfrm>
          <a:off x="1005159" y="2919013"/>
          <a:ext cx="10374925" cy="3753679"/>
        </p:xfrm>
        <a:graphic>
          <a:graphicData uri="http://schemas.openxmlformats.org/drawingml/2006/table">
            <a:tbl>
              <a:tblPr/>
              <a:tblGrid>
                <a:gridCol w="1301262">
                  <a:extLst>
                    <a:ext uri="{9D8B030D-6E8A-4147-A177-3AD203B41FA5}">
                      <a16:colId xmlns:a16="http://schemas.microsoft.com/office/drawing/2014/main" val="1618121762"/>
                    </a:ext>
                  </a:extLst>
                </a:gridCol>
                <a:gridCol w="1028700">
                  <a:extLst>
                    <a:ext uri="{9D8B030D-6E8A-4147-A177-3AD203B41FA5}">
                      <a16:colId xmlns:a16="http://schemas.microsoft.com/office/drawing/2014/main" val="1992995334"/>
                    </a:ext>
                  </a:extLst>
                </a:gridCol>
                <a:gridCol w="1099039">
                  <a:extLst>
                    <a:ext uri="{9D8B030D-6E8A-4147-A177-3AD203B41FA5}">
                      <a16:colId xmlns:a16="http://schemas.microsoft.com/office/drawing/2014/main" val="1962510356"/>
                    </a:ext>
                  </a:extLst>
                </a:gridCol>
                <a:gridCol w="4834854">
                  <a:extLst>
                    <a:ext uri="{9D8B030D-6E8A-4147-A177-3AD203B41FA5}">
                      <a16:colId xmlns:a16="http://schemas.microsoft.com/office/drawing/2014/main" val="2385968707"/>
                    </a:ext>
                  </a:extLst>
                </a:gridCol>
                <a:gridCol w="712832">
                  <a:extLst>
                    <a:ext uri="{9D8B030D-6E8A-4147-A177-3AD203B41FA5}">
                      <a16:colId xmlns:a16="http://schemas.microsoft.com/office/drawing/2014/main" val="2112764082"/>
                    </a:ext>
                  </a:extLst>
                </a:gridCol>
                <a:gridCol w="1398238">
                  <a:extLst>
                    <a:ext uri="{9D8B030D-6E8A-4147-A177-3AD203B41FA5}">
                      <a16:colId xmlns:a16="http://schemas.microsoft.com/office/drawing/2014/main" val="1806431541"/>
                    </a:ext>
                  </a:extLst>
                </a:gridCol>
              </a:tblGrid>
              <a:tr h="440152">
                <a:tc>
                  <a:txBody>
                    <a:bodyPr/>
                    <a:lstStyle/>
                    <a:p>
                      <a:pPr fontAlgn="ctr"/>
                      <a:r>
                        <a:rPr lang="en-US" sz="1400" dirty="0">
                          <a:effectLst/>
                        </a:rPr>
                        <a:t>Variable Name</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Role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Type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Description</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Units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Missing Values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4275866776"/>
                  </a:ext>
                </a:extLst>
              </a:tr>
              <a:tr h="235017">
                <a:tc>
                  <a:txBody>
                    <a:bodyPr/>
                    <a:lstStyle/>
                    <a:p>
                      <a:pPr fontAlgn="ctr"/>
                      <a:r>
                        <a:rPr lang="en-US" sz="1400">
                          <a:effectLst/>
                        </a:rPr>
                        <a:t>fLength</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major axis of ellipse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mm</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1645153350"/>
                  </a:ext>
                </a:extLst>
              </a:tr>
              <a:tr h="235017">
                <a:tc>
                  <a:txBody>
                    <a:bodyPr/>
                    <a:lstStyle/>
                    <a:p>
                      <a:pPr fontAlgn="ctr"/>
                      <a:r>
                        <a:rPr lang="en-US" sz="1400">
                          <a:effectLst/>
                        </a:rPr>
                        <a:t>fWidth</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minor axis of ellipse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mm</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164397158"/>
                  </a:ext>
                </a:extLst>
              </a:tr>
              <a:tr h="307731">
                <a:tc>
                  <a:txBody>
                    <a:bodyPr/>
                    <a:lstStyle/>
                    <a:p>
                      <a:pPr fontAlgn="ctr"/>
                      <a:r>
                        <a:rPr lang="en-US" sz="1400">
                          <a:effectLst/>
                        </a:rPr>
                        <a:t>fSize</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10-log of sum of content of all pixels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#phot</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3592976501"/>
                  </a:ext>
                </a:extLst>
              </a:tr>
              <a:tr h="378746">
                <a:tc>
                  <a:txBody>
                    <a:bodyPr/>
                    <a:lstStyle/>
                    <a:p>
                      <a:pPr fontAlgn="ctr"/>
                      <a:r>
                        <a:rPr lang="en-US" sz="1400">
                          <a:effectLst/>
                        </a:rPr>
                        <a:t>fConc</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ratio of sum of two highest pixels over fSize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endParaRPr lang="en-DE" sz="1400">
                        <a:effectLst/>
                      </a:endParaRP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771197366"/>
                  </a:ext>
                </a:extLst>
              </a:tr>
              <a:tr h="236716">
                <a:tc>
                  <a:txBody>
                    <a:bodyPr/>
                    <a:lstStyle/>
                    <a:p>
                      <a:pPr fontAlgn="ctr"/>
                      <a:r>
                        <a:rPr lang="en-US" sz="1400">
                          <a:effectLst/>
                        </a:rPr>
                        <a:t>fConc1</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ratio of highest pixel over fSize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endParaRPr lang="en-DE" sz="1400" dirty="0">
                        <a:effectLst/>
                      </a:endParaRP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143187688"/>
                  </a:ext>
                </a:extLst>
              </a:tr>
              <a:tr h="520776">
                <a:tc>
                  <a:txBody>
                    <a:bodyPr/>
                    <a:lstStyle/>
                    <a:p>
                      <a:pPr fontAlgn="ctr"/>
                      <a:r>
                        <a:rPr lang="en-US" sz="1400">
                          <a:effectLst/>
                        </a:rPr>
                        <a:t>fAsym</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distance from highest pixel to center, projected onto major axis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endParaRPr lang="en-DE" sz="1400">
                        <a:effectLst/>
                      </a:endParaRP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4206995006"/>
                  </a:ext>
                </a:extLst>
              </a:tr>
              <a:tr h="378746">
                <a:tc>
                  <a:txBody>
                    <a:bodyPr/>
                    <a:lstStyle/>
                    <a:p>
                      <a:pPr fontAlgn="ctr"/>
                      <a:r>
                        <a:rPr lang="en-US" sz="1400">
                          <a:effectLst/>
                        </a:rPr>
                        <a:t>fM3Long</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3rd root of third moment along major axis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mm</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2910969150"/>
                  </a:ext>
                </a:extLst>
              </a:tr>
              <a:tr h="378746">
                <a:tc>
                  <a:txBody>
                    <a:bodyPr/>
                    <a:lstStyle/>
                    <a:p>
                      <a:pPr fontAlgn="ctr"/>
                      <a:r>
                        <a:rPr lang="en-US" sz="1400">
                          <a:effectLst/>
                        </a:rPr>
                        <a:t>fM3Trans</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3rd root of third moment along minor axis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mm</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1306553967"/>
                  </a:ext>
                </a:extLst>
              </a:tr>
              <a:tr h="307731">
                <a:tc>
                  <a:txBody>
                    <a:bodyPr/>
                    <a:lstStyle/>
                    <a:p>
                      <a:pPr fontAlgn="ctr"/>
                      <a:r>
                        <a:rPr lang="en-US" sz="1400">
                          <a:effectLst/>
                        </a:rPr>
                        <a:t>fAlpha</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angle of major axis with vector to origin</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deg</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tc>
                  <a:txBody>
                    <a:bodyPr/>
                    <a:lstStyle/>
                    <a:p>
                      <a:pPr fontAlgn="ctr"/>
                      <a:r>
                        <a:rPr lang="en-US" sz="140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rgbClr val="E5E7EB"/>
                      </a:solidFill>
                      <a:prstDash val="solid"/>
                      <a:round/>
                      <a:headEnd type="none" w="med" len="med"/>
                      <a:tailEnd type="none" w="med" len="med"/>
                    </a:lnB>
                    <a:solidFill>
                      <a:srgbClr val="FAFAFA"/>
                    </a:solidFill>
                  </a:tcPr>
                </a:tc>
                <a:extLst>
                  <a:ext uri="{0D108BD9-81ED-4DB2-BD59-A6C34878D82A}">
                    <a16:rowId xmlns:a16="http://schemas.microsoft.com/office/drawing/2014/main" val="3511085165"/>
                  </a:ext>
                </a:extLst>
              </a:tr>
              <a:tr h="307731">
                <a:tc>
                  <a:txBody>
                    <a:bodyPr/>
                    <a:lstStyle/>
                    <a:p>
                      <a:pPr fontAlgn="ctr"/>
                      <a:r>
                        <a:rPr lang="en-US" sz="1400">
                          <a:effectLst/>
                        </a:rPr>
                        <a:t>fDist</a:t>
                      </a:r>
                    </a:p>
                  </a:txBody>
                  <a:tcPr marL="31081" marR="31081" marT="15540" marB="15540" anchor="ctr">
                    <a:lnL w="12700" cap="flat" cmpd="sng" algn="ctr">
                      <a:solidFill>
                        <a:schemeClr val="tx1"/>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tc>
                  <a:txBody>
                    <a:bodyPr/>
                    <a:lstStyle/>
                    <a:p>
                      <a:pPr fontAlgn="ctr"/>
                      <a:r>
                        <a:rPr lang="en-US" sz="1400">
                          <a:effectLst/>
                        </a:rPr>
                        <a:t>Feature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tc>
                  <a:txBody>
                    <a:bodyPr/>
                    <a:lstStyle/>
                    <a:p>
                      <a:pPr fontAlgn="ctr"/>
                      <a:r>
                        <a:rPr lang="en-US" sz="1400">
                          <a:effectLst/>
                        </a:rPr>
                        <a:t>Continuous</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tc>
                  <a:txBody>
                    <a:bodyPr/>
                    <a:lstStyle/>
                    <a:p>
                      <a:pPr fontAlgn="ctr"/>
                      <a:r>
                        <a:rPr lang="en-US" sz="1400">
                          <a:effectLst/>
                        </a:rPr>
                        <a:t>distance from origin to center of ellipse</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tc>
                  <a:txBody>
                    <a:bodyPr/>
                    <a:lstStyle/>
                    <a:p>
                      <a:pPr fontAlgn="ctr"/>
                      <a:r>
                        <a:rPr lang="en-US" sz="1400">
                          <a:effectLst/>
                        </a:rPr>
                        <a:t>mm</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tc>
                  <a:txBody>
                    <a:bodyPr/>
                    <a:lstStyle/>
                    <a:p>
                      <a:pPr fontAlgn="ctr"/>
                      <a:r>
                        <a:rPr lang="en-US" sz="1400" dirty="0">
                          <a:effectLst/>
                        </a:rPr>
                        <a:t>no</a:t>
                      </a:r>
                    </a:p>
                  </a:txBody>
                  <a:tcPr marL="31081" marR="31081" marT="15540" marB="15540" anchor="ctr">
                    <a:lnL w="12700" cap="flat" cmpd="sng" algn="ctr">
                      <a:solidFill>
                        <a:srgbClr val="E5E7EB"/>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5E7EB"/>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FAFA"/>
                    </a:solidFill>
                  </a:tcPr>
                </a:tc>
                <a:extLst>
                  <a:ext uri="{0D108BD9-81ED-4DB2-BD59-A6C34878D82A}">
                    <a16:rowId xmlns:a16="http://schemas.microsoft.com/office/drawing/2014/main" val="1684975151"/>
                  </a:ext>
                </a:extLst>
              </a:tr>
            </a:tbl>
          </a:graphicData>
        </a:graphic>
      </p:graphicFrame>
    </p:spTree>
    <p:extLst>
      <p:ext uri="{BB962C8B-B14F-4D97-AF65-F5344CB8AC3E}">
        <p14:creationId xmlns:p14="http://schemas.microsoft.com/office/powerpoint/2010/main" val="7089050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EA41A3B-CD13-4FBC-9A2C-4140F19D80DD}"/>
              </a:ext>
            </a:extLst>
          </p:cNvPr>
          <p:cNvSpPr txBox="1"/>
          <p:nvPr/>
        </p:nvSpPr>
        <p:spPr>
          <a:xfrm>
            <a:off x="1019907" y="672244"/>
            <a:ext cx="9302261" cy="5478423"/>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To see the first 5 rows of our data:</a:t>
            </a:r>
          </a:p>
          <a:p>
            <a:endParaRPr lang="en-US" sz="1400" dirty="0">
              <a:latin typeface="Arial" panose="020B0604020202020204" pitchFamily="34" charset="0"/>
              <a:cs typeface="Arial" panose="020B0604020202020204" pitchFamily="34" charset="0"/>
            </a:endParaRPr>
          </a:p>
          <a:p>
            <a:r>
              <a:rPr lang="LID4096" sz="1400" dirty="0"/>
              <a:t>df.head() </a:t>
            </a:r>
            <a:endParaRPr lang="en-US" sz="1400" dirty="0"/>
          </a:p>
          <a:p>
            <a:endParaRPr lang="en-US" sz="1400" dirty="0"/>
          </a:p>
          <a:p>
            <a:r>
              <a:rPr lang="en-US" sz="1400" dirty="0">
                <a:latin typeface="Arial" panose="020B0604020202020204" pitchFamily="34" charset="0"/>
                <a:cs typeface="Arial" panose="020B0604020202020204" pitchFamily="34" charset="0"/>
              </a:rPr>
              <a:t>To see how the different elements in a data column use:</a:t>
            </a:r>
          </a:p>
          <a:p>
            <a:endParaRPr lang="en-US" sz="1400" dirty="0">
              <a:latin typeface="Arial" panose="020B0604020202020204" pitchFamily="34" charset="0"/>
              <a:cs typeface="Arial" panose="020B0604020202020204" pitchFamily="34" charset="0"/>
            </a:endParaRPr>
          </a:p>
          <a:p>
            <a:r>
              <a:rPr lang="en-US" sz="1400" dirty="0"/>
              <a:t>.unique()</a:t>
            </a:r>
          </a:p>
          <a:p>
            <a:endParaRPr lang="en-US" sz="1400" dirty="0"/>
          </a:p>
          <a:p>
            <a:r>
              <a:rPr lang="en-US" sz="1400" dirty="0"/>
              <a:t>df["class"].unique()</a:t>
            </a:r>
          </a:p>
          <a:p>
            <a:endParaRPr lang="en-US" sz="1400" dirty="0"/>
          </a:p>
          <a:p>
            <a:r>
              <a:rPr lang="en-US" sz="1400" dirty="0">
                <a:latin typeface="Arial" panose="020B0604020202020204" pitchFamily="34" charset="0"/>
                <a:cs typeface="Arial" panose="020B0604020202020204" pitchFamily="34" charset="0"/>
              </a:rPr>
              <a:t>To convert qualitative (categorical) to quantitative (nominal), if we have only two categories:</a:t>
            </a:r>
          </a:p>
          <a:p>
            <a:br>
              <a:rPr lang="en-US" sz="1400" dirty="0">
                <a:latin typeface="Arial" panose="020B0604020202020204" pitchFamily="34" charset="0"/>
                <a:cs typeface="Arial" panose="020B0604020202020204" pitchFamily="34" charset="0"/>
              </a:rPr>
            </a:br>
            <a:r>
              <a:rPr lang="en-US" sz="1400" dirty="0"/>
              <a:t>df["class"] = (df["class"] == "g").</a:t>
            </a:r>
            <a:r>
              <a:rPr lang="en-US" sz="1400" dirty="0" err="1"/>
              <a:t>astype</a:t>
            </a:r>
            <a:r>
              <a:rPr lang="en-US" sz="1400" dirty="0"/>
              <a:t>(int)</a:t>
            </a:r>
          </a:p>
          <a:p>
            <a:endParaRPr lang="en-US" sz="1400" dirty="0"/>
          </a:p>
          <a:p>
            <a:r>
              <a:rPr lang="en-US" sz="1400" dirty="0">
                <a:latin typeface="Arial" panose="020B0604020202020204" pitchFamily="34" charset="0"/>
                <a:cs typeface="Arial" panose="020B0604020202020204" pitchFamily="34" charset="0"/>
              </a:rPr>
              <a:t>If we have more than two categories:</a:t>
            </a:r>
          </a:p>
          <a:p>
            <a:endParaRPr lang="en-US" sz="1400" dirty="0">
              <a:latin typeface="Arial" panose="020B0604020202020204" pitchFamily="34" charset="0"/>
              <a:cs typeface="Arial" panose="020B0604020202020204" pitchFamily="34" charset="0"/>
            </a:endParaRPr>
          </a:p>
          <a:p>
            <a:r>
              <a:rPr lang="en-US" sz="1400" dirty="0"/>
              <a:t>df["class"] = df['class'].</a:t>
            </a:r>
            <a:r>
              <a:rPr lang="en-US" sz="1400" dirty="0" err="1"/>
              <a:t>astype</a:t>
            </a:r>
            <a:r>
              <a:rPr lang="en-US" sz="1400" dirty="0"/>
              <a:t>('category').</a:t>
            </a:r>
            <a:r>
              <a:rPr lang="en-US" sz="1400" dirty="0" err="1"/>
              <a:t>cat.codes</a:t>
            </a:r>
            <a:endParaRPr lang="en-US" sz="1400" dirty="0"/>
          </a:p>
          <a:p>
            <a:endParaRPr lang="en-US" sz="1400" dirty="0"/>
          </a:p>
          <a:p>
            <a:r>
              <a:rPr lang="en-US" sz="1400" dirty="0">
                <a:latin typeface="Arial" panose="020B0604020202020204" pitchFamily="34" charset="0"/>
                <a:cs typeface="Arial" panose="020B0604020202020204" pitchFamily="34" charset="0"/>
              </a:rPr>
              <a:t>Or, do the mapping manually:</a:t>
            </a:r>
          </a:p>
          <a:p>
            <a:endParaRPr lang="en-US" sz="1400" dirty="0">
              <a:latin typeface="Arial" panose="020B0604020202020204" pitchFamily="34" charset="0"/>
              <a:cs typeface="Arial" panose="020B0604020202020204" pitchFamily="34" charset="0"/>
            </a:endParaRPr>
          </a:p>
          <a:p>
            <a:r>
              <a:rPr lang="en-US" sz="1400" dirty="0"/>
              <a:t>labels = df["class"]</a:t>
            </a:r>
          </a:p>
          <a:p>
            <a:r>
              <a:rPr lang="en-US" sz="1400" dirty="0" err="1"/>
              <a:t>label_mapping</a:t>
            </a:r>
            <a:r>
              <a:rPr lang="en-US" sz="1400" dirty="0"/>
              <a:t> = {</a:t>
            </a:r>
            <a:r>
              <a:rPr lang="en-US" sz="1400" dirty="0" err="1"/>
              <a:t>uniqueClasses</a:t>
            </a:r>
            <a:r>
              <a:rPr lang="en-US" sz="1400" dirty="0"/>
              <a:t>[0]:0, </a:t>
            </a:r>
            <a:r>
              <a:rPr lang="en-US" sz="1400" dirty="0" err="1"/>
              <a:t>uniqueClasses</a:t>
            </a:r>
            <a:r>
              <a:rPr lang="en-US" sz="1400" dirty="0"/>
              <a:t>[1]:1}</a:t>
            </a:r>
          </a:p>
          <a:p>
            <a:r>
              <a:rPr lang="en-US" sz="1400" dirty="0" err="1"/>
              <a:t>numerical_labels</a:t>
            </a:r>
            <a:r>
              <a:rPr lang="en-US" sz="1400" dirty="0"/>
              <a:t> = [</a:t>
            </a:r>
            <a:r>
              <a:rPr lang="en-US" sz="1400" dirty="0" err="1"/>
              <a:t>label_mapping</a:t>
            </a:r>
            <a:r>
              <a:rPr lang="en-US" sz="1400" dirty="0"/>
              <a:t>[label] for label in labels]</a:t>
            </a:r>
          </a:p>
          <a:p>
            <a:r>
              <a:rPr lang="en-US" sz="1400" dirty="0"/>
              <a:t>df["class"]=</a:t>
            </a:r>
            <a:r>
              <a:rPr lang="en-US" sz="1400" dirty="0" err="1"/>
              <a:t>numerical_labels</a:t>
            </a:r>
            <a:endParaRPr lang="LID4096" sz="1400" dirty="0"/>
          </a:p>
          <a:p>
            <a:endParaRPr lang="en-US" sz="1400" dirty="0"/>
          </a:p>
        </p:txBody>
      </p:sp>
    </p:spTree>
    <p:extLst>
      <p:ext uri="{BB962C8B-B14F-4D97-AF65-F5344CB8AC3E}">
        <p14:creationId xmlns:p14="http://schemas.microsoft.com/office/powerpoint/2010/main" val="16663706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816628-B63A-4FE9-AC5C-50D3D07E8B25}"/>
              </a:ext>
            </a:extLst>
          </p:cNvPr>
          <p:cNvSpPr txBox="1"/>
          <p:nvPr/>
        </p:nvSpPr>
        <p:spPr>
          <a:xfrm>
            <a:off x="940718" y="566678"/>
            <a:ext cx="10136632" cy="5447645"/>
          </a:xfrm>
          <a:prstGeom prst="rect">
            <a:avLst/>
          </a:prstGeom>
          <a:noFill/>
        </p:spPr>
        <p:txBody>
          <a:bodyPr wrap="square" rtlCol="0">
            <a:spAutoFit/>
          </a:bodyPr>
          <a:lstStyle/>
          <a:p>
            <a:pPr marL="342900" indent="-342900">
              <a:buFont typeface="Arial" panose="020B0604020202020204" pitchFamily="34" charset="0"/>
              <a:buChar char="•"/>
            </a:pPr>
            <a:r>
              <a:rPr lang="en-US" dirty="0"/>
              <a:t>First, convert the labels from letters to numbers.</a:t>
            </a:r>
          </a:p>
          <a:p>
            <a:pPr marL="342900" indent="-342900">
              <a:buFont typeface="+mj-lt"/>
              <a:buAutoNum type="arabicPeriod"/>
            </a:pPr>
            <a:r>
              <a:rPr lang="en-US" sz="1400" dirty="0"/>
              <a:t>df["class"] = (df["class"] == "g").</a:t>
            </a:r>
            <a:r>
              <a:rPr lang="en-US" sz="1400" dirty="0" err="1"/>
              <a:t>astype</a:t>
            </a:r>
            <a:r>
              <a:rPr lang="en-US" sz="1400" dirty="0"/>
              <a:t>(int)</a:t>
            </a:r>
          </a:p>
          <a:p>
            <a:pPr marL="342900" indent="-342900">
              <a:buFont typeface="+mj-lt"/>
              <a:buAutoNum type="arabicPeriod"/>
            </a:pPr>
            <a:endParaRPr lang="en-US" sz="1400" dirty="0"/>
          </a:p>
          <a:p>
            <a:pPr marL="342900" indent="-342900">
              <a:buFont typeface="+mj-lt"/>
              <a:buAutoNum type="arabicPeriod"/>
            </a:pPr>
            <a:r>
              <a:rPr lang="en-US" sz="1400" dirty="0"/>
              <a:t>df["class"] = df['class'].</a:t>
            </a:r>
            <a:r>
              <a:rPr lang="en-US" sz="1400" dirty="0" err="1"/>
              <a:t>astype</a:t>
            </a:r>
            <a:r>
              <a:rPr lang="en-US" sz="1400" dirty="0"/>
              <a:t>('category').</a:t>
            </a:r>
            <a:r>
              <a:rPr lang="en-US" sz="1400" dirty="0" err="1"/>
              <a:t>cat.codes</a:t>
            </a:r>
            <a:endParaRPr lang="en-US" sz="1400" dirty="0"/>
          </a:p>
          <a:p>
            <a:pPr marL="342900" indent="-342900">
              <a:buFont typeface="+mj-lt"/>
              <a:buAutoNum type="arabicPeriod"/>
            </a:pPr>
            <a:endParaRPr lang="en-US" sz="1400" dirty="0"/>
          </a:p>
          <a:p>
            <a:pPr marL="342900" indent="-342900">
              <a:buFont typeface="+mj-lt"/>
              <a:buAutoNum type="arabicPeriod"/>
            </a:pPr>
            <a:r>
              <a:rPr lang="en-US" sz="1400" dirty="0"/>
              <a:t>labels = df["class"]</a:t>
            </a:r>
          </a:p>
          <a:p>
            <a:pPr marL="346075"/>
            <a:r>
              <a:rPr lang="en-US" sz="1400" dirty="0" err="1"/>
              <a:t>label_mapping</a:t>
            </a:r>
            <a:r>
              <a:rPr lang="en-US" sz="1400" dirty="0"/>
              <a:t> = {</a:t>
            </a:r>
            <a:r>
              <a:rPr lang="en-US" sz="1400" dirty="0" err="1"/>
              <a:t>uniqueClasses</a:t>
            </a:r>
            <a:r>
              <a:rPr lang="en-US" sz="1400" dirty="0"/>
              <a:t>[0]:0, </a:t>
            </a:r>
            <a:r>
              <a:rPr lang="en-US" sz="1400" dirty="0" err="1"/>
              <a:t>uniqueClasses</a:t>
            </a:r>
            <a:r>
              <a:rPr lang="en-US" sz="1400" dirty="0"/>
              <a:t>[1]:1}</a:t>
            </a:r>
          </a:p>
          <a:p>
            <a:pPr marL="346075"/>
            <a:r>
              <a:rPr lang="en-US" sz="1400" dirty="0" err="1"/>
              <a:t>numerical_labels</a:t>
            </a:r>
            <a:r>
              <a:rPr lang="en-US" sz="1400" dirty="0"/>
              <a:t> = [</a:t>
            </a:r>
            <a:r>
              <a:rPr lang="en-US" sz="1400" dirty="0" err="1"/>
              <a:t>label_mapping</a:t>
            </a:r>
            <a:r>
              <a:rPr lang="en-US" sz="1400" dirty="0"/>
              <a:t>[label] for label in labels]</a:t>
            </a:r>
          </a:p>
          <a:p>
            <a:pPr marL="346075"/>
            <a:r>
              <a:rPr lang="en-US" sz="1400" dirty="0"/>
              <a:t>df["class"]=</a:t>
            </a:r>
            <a:r>
              <a:rPr lang="en-US" sz="1400" dirty="0" err="1"/>
              <a:t>numerical_labels</a:t>
            </a:r>
            <a:endParaRPr lang="en-US" sz="1400" dirty="0"/>
          </a:p>
          <a:p>
            <a:pPr marL="285750" indent="-285750">
              <a:buFont typeface="Arial" panose="020B0604020202020204" pitchFamily="34" charset="0"/>
              <a:buChar char="•"/>
            </a:pPr>
            <a:endParaRPr lang="en-US" sz="1400" dirty="0"/>
          </a:p>
          <a:p>
            <a:pPr marL="342900" indent="-342900">
              <a:buFont typeface="Arial" panose="020B0604020202020204" pitchFamily="34" charset="0"/>
              <a:buChar char="•"/>
            </a:pPr>
            <a:endParaRPr lang="en-US" dirty="0"/>
          </a:p>
          <a:p>
            <a:r>
              <a:rPr lang="en-US" dirty="0"/>
              <a:t>We have collected 10 parameters (independent variables). Which one can represent and distinguish the two classes of our data the best?</a:t>
            </a:r>
          </a:p>
          <a:p>
            <a:pPr marL="342900" indent="-342900">
              <a:buFont typeface="Arial" panose="020B0604020202020204" pitchFamily="34" charset="0"/>
              <a:buChar char="•"/>
            </a:pPr>
            <a:r>
              <a:rPr lang="en-US" dirty="0"/>
              <a:t>Plot histograms!</a:t>
            </a:r>
          </a:p>
          <a:p>
            <a:r>
              <a:rPr lang="en-US" dirty="0"/>
              <a:t>Python reminder:</a:t>
            </a:r>
          </a:p>
          <a:p>
            <a:r>
              <a:rPr lang="en-US" sz="1400" dirty="0"/>
              <a:t>df[“A”][b]: </a:t>
            </a:r>
            <a:r>
              <a:rPr lang="en-US" dirty="0"/>
              <a:t>element of df in column with label “A” and in row [b]</a:t>
            </a:r>
          </a:p>
          <a:p>
            <a:r>
              <a:rPr lang="en-US" sz="1400" dirty="0"/>
              <a:t>df[df[</a:t>
            </a:r>
            <a:r>
              <a:rPr lang="en-US" sz="1400" dirty="0" err="1"/>
              <a:t>cond</a:t>
            </a:r>
            <a:r>
              <a:rPr lang="en-US" sz="1400" dirty="0"/>
              <a:t>]][“B”]: </a:t>
            </a:r>
            <a:r>
              <a:rPr lang="en-US" dirty="0"/>
              <a:t>elements of df in column with label “B”, satisfying condition </a:t>
            </a:r>
            <a:r>
              <a:rPr lang="en-US" u="sng" dirty="0" err="1"/>
              <a:t>cond</a:t>
            </a:r>
            <a:r>
              <a:rPr lang="en-US" dirty="0"/>
              <a:t> </a:t>
            </a:r>
          </a:p>
          <a:p>
            <a:r>
              <a:rPr lang="en-US" sz="1400" dirty="0"/>
              <a:t>df[df[</a:t>
            </a:r>
            <a:r>
              <a:rPr lang="en-US" sz="1400" dirty="0" err="1"/>
              <a:t>cond</a:t>
            </a:r>
            <a:r>
              <a:rPr lang="en-US" sz="1400" dirty="0"/>
              <a:t>]].</a:t>
            </a:r>
            <a:r>
              <a:rPr lang="en-US" sz="1400" dirty="0" err="1"/>
              <a:t>iloc</a:t>
            </a:r>
            <a:r>
              <a:rPr lang="en-US" sz="1400" dirty="0"/>
              <a:t>[b]: </a:t>
            </a:r>
            <a:r>
              <a:rPr lang="en-US" dirty="0"/>
              <a:t>the </a:t>
            </a:r>
            <a:r>
              <a:rPr lang="en-US" dirty="0" err="1"/>
              <a:t>bth</a:t>
            </a:r>
            <a:r>
              <a:rPr lang="en-US" dirty="0"/>
              <a:t> row of subset of df satisfying condition </a:t>
            </a:r>
            <a:r>
              <a:rPr lang="en-US" u="sng" dirty="0" err="1"/>
              <a:t>cond</a:t>
            </a:r>
            <a:endParaRPr lang="en-US" dirty="0"/>
          </a:p>
          <a:p>
            <a:pPr marL="346075"/>
            <a:endParaRPr lang="en-US" sz="1400" dirty="0"/>
          </a:p>
          <a:p>
            <a:pPr marL="346075"/>
            <a:r>
              <a:rPr lang="en-US" sz="1400" dirty="0"/>
              <a:t>*</a:t>
            </a:r>
            <a:r>
              <a:rPr lang="en-US" sz="1400" dirty="0" err="1"/>
              <a:t>plt.hist</a:t>
            </a:r>
            <a:r>
              <a:rPr lang="en-US" sz="1400" dirty="0"/>
              <a:t>(df[df["class"]==1][</a:t>
            </a:r>
            <a:r>
              <a:rPr lang="en-US" sz="1400" dirty="0" err="1"/>
              <a:t>fSize</a:t>
            </a:r>
            <a:r>
              <a:rPr lang="en-US" sz="1400" dirty="0"/>
              <a:t>])</a:t>
            </a:r>
          </a:p>
          <a:p>
            <a:pPr marL="346075"/>
            <a:endParaRPr lang="en-US" sz="1400" dirty="0"/>
          </a:p>
          <a:p>
            <a:r>
              <a:rPr lang="en-US" dirty="0">
                <a:solidFill>
                  <a:srgbClr val="FF0000"/>
                </a:solidFill>
              </a:rPr>
              <a:t>Which feature (parameter) do you think is the best for our classification task?</a:t>
            </a:r>
            <a:endParaRPr lang="LID4096" dirty="0">
              <a:solidFill>
                <a:srgbClr val="FF0000"/>
              </a:solidFill>
            </a:endParaRPr>
          </a:p>
        </p:txBody>
      </p:sp>
    </p:spTree>
    <p:extLst>
      <p:ext uri="{BB962C8B-B14F-4D97-AF65-F5344CB8AC3E}">
        <p14:creationId xmlns:p14="http://schemas.microsoft.com/office/powerpoint/2010/main" val="28611449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816628-B63A-4FE9-AC5C-50D3D07E8B25}"/>
              </a:ext>
            </a:extLst>
          </p:cNvPr>
          <p:cNvSpPr txBox="1"/>
          <p:nvPr/>
        </p:nvSpPr>
        <p:spPr>
          <a:xfrm>
            <a:off x="1029208" y="858520"/>
            <a:ext cx="10136632" cy="1846659"/>
          </a:xfrm>
          <a:prstGeom prst="rect">
            <a:avLst/>
          </a:prstGeom>
          <a:noFill/>
        </p:spPr>
        <p:txBody>
          <a:bodyPr wrap="square" rtlCol="0">
            <a:spAutoFit/>
          </a:bodyPr>
          <a:lstStyle/>
          <a:p>
            <a:r>
              <a:rPr lang="en-US" dirty="0"/>
              <a:t>Now, divide data into train, validation and test sets</a:t>
            </a:r>
          </a:p>
          <a:p>
            <a:r>
              <a:rPr lang="en-US" dirty="0"/>
              <a:t>We can use </a:t>
            </a:r>
            <a:r>
              <a:rPr lang="en-US" sz="1400" dirty="0" err="1"/>
              <a:t>numpy.split</a:t>
            </a:r>
            <a:r>
              <a:rPr lang="en-US" sz="1400" dirty="0"/>
              <a:t> </a:t>
            </a:r>
            <a:r>
              <a:rPr lang="en-US" dirty="0"/>
              <a:t>for this purpose</a:t>
            </a:r>
          </a:p>
          <a:p>
            <a:pPr marL="285750" indent="-285750">
              <a:buFont typeface="Arial" panose="020B0604020202020204" pitchFamily="34" charset="0"/>
              <a:buChar char="•"/>
            </a:pPr>
            <a:r>
              <a:rPr lang="en-US" sz="1400" dirty="0" err="1"/>
              <a:t>np.split</a:t>
            </a:r>
            <a:r>
              <a:rPr lang="en-US" sz="1400" dirty="0"/>
              <a:t>(data, [end of first portion, end of second portion, …])</a:t>
            </a:r>
          </a:p>
          <a:p>
            <a:r>
              <a:rPr lang="en-US" sz="1400" dirty="0"/>
              <a:t>train, valid, test = </a:t>
            </a:r>
            <a:r>
              <a:rPr lang="en-US" sz="1400" dirty="0" err="1"/>
              <a:t>np.split</a:t>
            </a:r>
            <a:r>
              <a:rPr lang="en-US" sz="1400" dirty="0"/>
              <a:t>(</a:t>
            </a:r>
            <a:r>
              <a:rPr lang="en-US" sz="1400" dirty="0" err="1"/>
              <a:t>df.sample</a:t>
            </a:r>
            <a:r>
              <a:rPr lang="en-US" sz="1400" dirty="0"/>
              <a:t>(frac=1, replace=False), [int(0.6*</a:t>
            </a:r>
            <a:r>
              <a:rPr lang="en-US" sz="1400" dirty="0" err="1"/>
              <a:t>len</a:t>
            </a:r>
            <a:r>
              <a:rPr lang="en-US" sz="1400" dirty="0"/>
              <a:t>(df)), int(0.8*</a:t>
            </a:r>
            <a:r>
              <a:rPr lang="en-US" sz="1400" dirty="0" err="1"/>
              <a:t>len</a:t>
            </a:r>
            <a:r>
              <a:rPr lang="en-US" sz="1400" dirty="0"/>
              <a:t>(df))])</a:t>
            </a:r>
          </a:p>
          <a:p>
            <a:endParaRPr lang="en-US" sz="1400" dirty="0"/>
          </a:p>
          <a:p>
            <a:r>
              <a:rPr lang="en-US" dirty="0"/>
              <a:t>Scale, and oversample or </a:t>
            </a:r>
            <a:r>
              <a:rPr lang="en-US" dirty="0" err="1"/>
              <a:t>undersample</a:t>
            </a:r>
            <a:r>
              <a:rPr lang="en-US" dirty="0"/>
              <a:t> training data!</a:t>
            </a:r>
          </a:p>
          <a:p>
            <a:endParaRPr lang="en-US" dirty="0"/>
          </a:p>
        </p:txBody>
      </p:sp>
      <p:pic>
        <p:nvPicPr>
          <p:cNvPr id="3" name="Picture 2">
            <a:extLst>
              <a:ext uri="{FF2B5EF4-FFF2-40B4-BE49-F238E27FC236}">
                <a16:creationId xmlns:a16="http://schemas.microsoft.com/office/drawing/2014/main" id="{2A65CA5F-9277-475F-B3E4-883986DF8EE8}"/>
              </a:ext>
            </a:extLst>
          </p:cNvPr>
          <p:cNvPicPr>
            <a:picLocks noChangeAspect="1"/>
          </p:cNvPicPr>
          <p:nvPr/>
        </p:nvPicPr>
        <p:blipFill>
          <a:blip r:embed="rId2"/>
          <a:stretch>
            <a:fillRect/>
          </a:stretch>
        </p:blipFill>
        <p:spPr>
          <a:xfrm>
            <a:off x="1043076" y="2475954"/>
            <a:ext cx="1290919" cy="2011680"/>
          </a:xfrm>
          <a:prstGeom prst="rect">
            <a:avLst/>
          </a:prstGeom>
        </p:spPr>
      </p:pic>
      <p:pic>
        <p:nvPicPr>
          <p:cNvPr id="4" name="Picture 3">
            <a:extLst>
              <a:ext uri="{FF2B5EF4-FFF2-40B4-BE49-F238E27FC236}">
                <a16:creationId xmlns:a16="http://schemas.microsoft.com/office/drawing/2014/main" id="{E1B7442C-663C-4C35-996A-3B55CF2EFBA4}"/>
              </a:ext>
            </a:extLst>
          </p:cNvPr>
          <p:cNvPicPr>
            <a:picLocks noChangeAspect="1"/>
          </p:cNvPicPr>
          <p:nvPr/>
        </p:nvPicPr>
        <p:blipFill>
          <a:blip r:embed="rId3"/>
          <a:stretch>
            <a:fillRect/>
          </a:stretch>
        </p:blipFill>
        <p:spPr>
          <a:xfrm>
            <a:off x="1043076" y="4813330"/>
            <a:ext cx="1290919" cy="2011680"/>
          </a:xfrm>
          <a:prstGeom prst="rect">
            <a:avLst/>
          </a:prstGeom>
        </p:spPr>
      </p:pic>
      <p:pic>
        <p:nvPicPr>
          <p:cNvPr id="5" name="Picture 4">
            <a:extLst>
              <a:ext uri="{FF2B5EF4-FFF2-40B4-BE49-F238E27FC236}">
                <a16:creationId xmlns:a16="http://schemas.microsoft.com/office/drawing/2014/main" id="{F3DA99C3-172D-489F-8327-1A5AE690B3BE}"/>
              </a:ext>
            </a:extLst>
          </p:cNvPr>
          <p:cNvPicPr>
            <a:picLocks noChangeAspect="1"/>
          </p:cNvPicPr>
          <p:nvPr/>
        </p:nvPicPr>
        <p:blipFill>
          <a:blip r:embed="rId4"/>
          <a:stretch>
            <a:fillRect/>
          </a:stretch>
        </p:blipFill>
        <p:spPr>
          <a:xfrm>
            <a:off x="4045162" y="2444422"/>
            <a:ext cx="1290919" cy="2011680"/>
          </a:xfrm>
          <a:prstGeom prst="rect">
            <a:avLst/>
          </a:prstGeom>
        </p:spPr>
      </p:pic>
      <p:pic>
        <p:nvPicPr>
          <p:cNvPr id="6" name="Picture 5">
            <a:extLst>
              <a:ext uri="{FF2B5EF4-FFF2-40B4-BE49-F238E27FC236}">
                <a16:creationId xmlns:a16="http://schemas.microsoft.com/office/drawing/2014/main" id="{8246BB64-AA17-4EFE-95C4-F567D689784B}"/>
              </a:ext>
            </a:extLst>
          </p:cNvPr>
          <p:cNvPicPr>
            <a:picLocks noChangeAspect="1"/>
          </p:cNvPicPr>
          <p:nvPr/>
        </p:nvPicPr>
        <p:blipFill>
          <a:blip r:embed="rId5"/>
          <a:stretch>
            <a:fillRect/>
          </a:stretch>
        </p:blipFill>
        <p:spPr>
          <a:xfrm>
            <a:off x="4178442" y="4815041"/>
            <a:ext cx="1288617" cy="2011680"/>
          </a:xfrm>
          <a:prstGeom prst="rect">
            <a:avLst/>
          </a:prstGeom>
        </p:spPr>
      </p:pic>
      <p:pic>
        <p:nvPicPr>
          <p:cNvPr id="7" name="Picture 6">
            <a:extLst>
              <a:ext uri="{FF2B5EF4-FFF2-40B4-BE49-F238E27FC236}">
                <a16:creationId xmlns:a16="http://schemas.microsoft.com/office/drawing/2014/main" id="{0A7C20CE-7A20-488F-A1F3-8A0C1198CA7D}"/>
              </a:ext>
            </a:extLst>
          </p:cNvPr>
          <p:cNvPicPr>
            <a:picLocks noChangeAspect="1"/>
          </p:cNvPicPr>
          <p:nvPr/>
        </p:nvPicPr>
        <p:blipFill>
          <a:blip r:embed="rId6"/>
          <a:stretch>
            <a:fillRect/>
          </a:stretch>
        </p:blipFill>
        <p:spPr>
          <a:xfrm>
            <a:off x="7330860" y="2486467"/>
            <a:ext cx="1290919" cy="2011680"/>
          </a:xfrm>
          <a:prstGeom prst="rect">
            <a:avLst/>
          </a:prstGeom>
        </p:spPr>
      </p:pic>
      <p:pic>
        <p:nvPicPr>
          <p:cNvPr id="8" name="Picture 7">
            <a:extLst>
              <a:ext uri="{FF2B5EF4-FFF2-40B4-BE49-F238E27FC236}">
                <a16:creationId xmlns:a16="http://schemas.microsoft.com/office/drawing/2014/main" id="{30976ECA-1D18-417A-B523-6124A9DF3AFC}"/>
              </a:ext>
            </a:extLst>
          </p:cNvPr>
          <p:cNvPicPr>
            <a:picLocks noChangeAspect="1"/>
          </p:cNvPicPr>
          <p:nvPr/>
        </p:nvPicPr>
        <p:blipFill>
          <a:blip r:embed="rId7"/>
          <a:stretch>
            <a:fillRect/>
          </a:stretch>
        </p:blipFill>
        <p:spPr>
          <a:xfrm>
            <a:off x="7337105" y="4835086"/>
            <a:ext cx="1290919" cy="2011680"/>
          </a:xfrm>
          <a:prstGeom prst="rect">
            <a:avLst/>
          </a:prstGeom>
        </p:spPr>
      </p:pic>
      <p:sp>
        <p:nvSpPr>
          <p:cNvPr id="9" name="Arrow: Down 8">
            <a:extLst>
              <a:ext uri="{FF2B5EF4-FFF2-40B4-BE49-F238E27FC236}">
                <a16:creationId xmlns:a16="http://schemas.microsoft.com/office/drawing/2014/main" id="{FD9B3617-846E-412A-B894-8DFDE4C5E0AD}"/>
              </a:ext>
            </a:extLst>
          </p:cNvPr>
          <p:cNvSpPr/>
          <p:nvPr/>
        </p:nvSpPr>
        <p:spPr>
          <a:xfrm>
            <a:off x="1576783" y="4595461"/>
            <a:ext cx="457200" cy="182880"/>
          </a:xfrm>
          <a:prstGeom prst="downArrow">
            <a:avLst>
              <a:gd name="adj1" fmla="val 55722"/>
              <a:gd name="adj2"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i="1"/>
          </a:p>
        </p:txBody>
      </p:sp>
      <p:sp>
        <p:nvSpPr>
          <p:cNvPr id="12" name="Arrow: Down 11">
            <a:extLst>
              <a:ext uri="{FF2B5EF4-FFF2-40B4-BE49-F238E27FC236}">
                <a16:creationId xmlns:a16="http://schemas.microsoft.com/office/drawing/2014/main" id="{48061D68-5DFC-40C4-93EB-D2C54D726D9D}"/>
              </a:ext>
            </a:extLst>
          </p:cNvPr>
          <p:cNvSpPr/>
          <p:nvPr/>
        </p:nvSpPr>
        <p:spPr>
          <a:xfrm>
            <a:off x="4615658" y="4595461"/>
            <a:ext cx="457200" cy="182880"/>
          </a:xfrm>
          <a:prstGeom prst="downArrow">
            <a:avLst>
              <a:gd name="adj1" fmla="val 55722"/>
              <a:gd name="adj2"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i="1"/>
          </a:p>
        </p:txBody>
      </p:sp>
      <p:sp>
        <p:nvSpPr>
          <p:cNvPr id="13" name="Arrow: Down 12">
            <a:extLst>
              <a:ext uri="{FF2B5EF4-FFF2-40B4-BE49-F238E27FC236}">
                <a16:creationId xmlns:a16="http://schemas.microsoft.com/office/drawing/2014/main" id="{9463CA90-CE38-465A-9E74-B2C98EEB4970}"/>
              </a:ext>
            </a:extLst>
          </p:cNvPr>
          <p:cNvSpPr/>
          <p:nvPr/>
        </p:nvSpPr>
        <p:spPr>
          <a:xfrm>
            <a:off x="7874821" y="4609636"/>
            <a:ext cx="457200" cy="182880"/>
          </a:xfrm>
          <a:prstGeom prst="downArrow">
            <a:avLst>
              <a:gd name="adj1" fmla="val 55722"/>
              <a:gd name="adj2"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i="1"/>
          </a:p>
        </p:txBody>
      </p:sp>
    </p:spTree>
    <p:extLst>
      <p:ext uri="{BB962C8B-B14F-4D97-AF65-F5344CB8AC3E}">
        <p14:creationId xmlns:p14="http://schemas.microsoft.com/office/powerpoint/2010/main" val="2763846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8C2BBE-C81B-4AD7-8BB6-09C3555F0E07}"/>
              </a:ext>
            </a:extLst>
          </p:cNvPr>
          <p:cNvSpPr txBox="1"/>
          <p:nvPr/>
        </p:nvSpPr>
        <p:spPr>
          <a:xfrm>
            <a:off x="3427534" y="1969477"/>
            <a:ext cx="5336931" cy="3108543"/>
          </a:xfrm>
          <a:prstGeom prst="rect">
            <a:avLst/>
          </a:prstGeom>
          <a:noFill/>
        </p:spPr>
        <p:txBody>
          <a:bodyPr wrap="square" rtlCol="0">
            <a:spAutoFit/>
          </a:bodyPr>
          <a:lstStyle/>
          <a:p>
            <a:pPr algn="ctr"/>
            <a:r>
              <a:rPr lang="en-US" sz="4800" b="1" dirty="0"/>
              <a:t>K nearest neighbors (KNN)</a:t>
            </a:r>
          </a:p>
          <a:p>
            <a:pPr algn="ctr"/>
            <a:endParaRPr lang="en-US" sz="2000" b="1" dirty="0"/>
          </a:p>
          <a:p>
            <a:pPr algn="ctr"/>
            <a:endParaRPr lang="en-US" sz="2000" b="1" dirty="0"/>
          </a:p>
          <a:p>
            <a:pPr algn="ctr"/>
            <a:endParaRPr lang="en-US" sz="2000" b="1" dirty="0"/>
          </a:p>
          <a:p>
            <a:pPr algn="ctr"/>
            <a:endParaRPr lang="en-US" sz="2000" b="1" dirty="0"/>
          </a:p>
          <a:p>
            <a:pPr algn="ctr"/>
            <a:endParaRPr lang="en-US" sz="2000" b="1" dirty="0"/>
          </a:p>
        </p:txBody>
      </p:sp>
    </p:spTree>
    <p:extLst>
      <p:ext uri="{BB962C8B-B14F-4D97-AF65-F5344CB8AC3E}">
        <p14:creationId xmlns:p14="http://schemas.microsoft.com/office/powerpoint/2010/main" val="40699209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816628-B63A-4FE9-AC5C-50D3D07E8B25}"/>
              </a:ext>
            </a:extLst>
          </p:cNvPr>
          <p:cNvSpPr txBox="1"/>
          <p:nvPr/>
        </p:nvSpPr>
        <p:spPr>
          <a:xfrm>
            <a:off x="1027684" y="612030"/>
            <a:ext cx="10136632" cy="2446824"/>
          </a:xfrm>
          <a:prstGeom prst="rect">
            <a:avLst/>
          </a:prstGeom>
          <a:noFill/>
        </p:spPr>
        <p:txBody>
          <a:bodyPr wrap="square" rtlCol="0">
            <a:spAutoFit/>
          </a:bodyPr>
          <a:lstStyle/>
          <a:p>
            <a:pPr marL="0" marR="0">
              <a:spcBef>
                <a:spcPts val="0"/>
              </a:spcBef>
              <a:spcAft>
                <a:spcPts val="0"/>
              </a:spcAft>
            </a:pPr>
            <a:r>
              <a:rPr lang="en-US" sz="1700" b="1" dirty="0">
                <a:effectLst/>
                <a:latin typeface="Calibri" panose="020F0502020204030204" pitchFamily="34" charset="0"/>
                <a:ea typeface="Calibri" panose="020F0502020204030204" pitchFamily="34" charset="0"/>
                <a:cs typeface="Calibri" panose="020F0502020204030204" pitchFamily="34" charset="0"/>
              </a:rPr>
              <a:t>Basic Idea:</a:t>
            </a:r>
            <a:r>
              <a:rPr lang="en-US" sz="1700" dirty="0">
                <a:effectLst/>
                <a:latin typeface="Calibri" panose="020F0502020204030204" pitchFamily="34" charset="0"/>
                <a:ea typeface="Calibri" panose="020F0502020204030204" pitchFamily="34" charset="0"/>
                <a:cs typeface="Calibri" panose="020F0502020204030204" pitchFamily="34" charset="0"/>
              </a:rPr>
              <a:t> The fundamental idea behind KNN is to predict the class of a data point by looking at the 'k' closest data points (neighbors) to that point. It assumes that similar data points are close to each other in the feature space.</a:t>
            </a:r>
          </a:p>
          <a:p>
            <a:pPr marL="0" marR="0">
              <a:spcBef>
                <a:spcPts val="0"/>
              </a:spcBef>
              <a:spcAft>
                <a:spcPts val="0"/>
              </a:spcAft>
            </a:pP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b="1" dirty="0">
                <a:effectLst/>
                <a:latin typeface="Calibri" panose="020F0502020204030204" pitchFamily="34" charset="0"/>
                <a:ea typeface="Calibri" panose="020F0502020204030204" pitchFamily="34" charset="0"/>
                <a:cs typeface="Calibri" panose="020F0502020204030204" pitchFamily="34" charset="0"/>
              </a:rPr>
              <a:t>Distance Metric:</a:t>
            </a:r>
            <a:r>
              <a:rPr lang="en-US" sz="1700" dirty="0">
                <a:effectLst/>
                <a:latin typeface="Calibri" panose="020F0502020204030204" pitchFamily="34" charset="0"/>
                <a:ea typeface="Calibri" panose="020F0502020204030204" pitchFamily="34" charset="0"/>
                <a:cs typeface="Calibri" panose="020F0502020204030204" pitchFamily="34" charset="0"/>
              </a:rPr>
              <a:t> KNN relies on a distance metric to measure the similarity between data points. Common distance metrics include Euclidean distance, Manhattan distance, </a:t>
            </a:r>
            <a:r>
              <a:rPr lang="en-US" sz="1700" dirty="0" err="1">
                <a:effectLst/>
                <a:latin typeface="Calibri" panose="020F0502020204030204" pitchFamily="34" charset="0"/>
                <a:ea typeface="Calibri" panose="020F0502020204030204" pitchFamily="34" charset="0"/>
                <a:cs typeface="Calibri" panose="020F0502020204030204" pitchFamily="34" charset="0"/>
              </a:rPr>
              <a:t>Minkowski</a:t>
            </a:r>
            <a:r>
              <a:rPr lang="en-US" sz="1700" dirty="0">
                <a:effectLst/>
                <a:latin typeface="Calibri" panose="020F0502020204030204" pitchFamily="34" charset="0"/>
                <a:ea typeface="Calibri" panose="020F0502020204030204" pitchFamily="34" charset="0"/>
                <a:cs typeface="Calibri" panose="020F0502020204030204" pitchFamily="34" charset="0"/>
              </a:rPr>
              <a:t> distance, etc. Euclidean distance is the most commonly used metric in KNN.</a:t>
            </a:r>
          </a:p>
          <a:p>
            <a:pPr marL="0" marR="0">
              <a:spcBef>
                <a:spcPts val="0"/>
              </a:spcBef>
              <a:spcAft>
                <a:spcPts val="0"/>
              </a:spcAft>
            </a:pPr>
            <a:endParaRPr lang="en-US" sz="1700" dirty="0">
              <a:effectLst/>
              <a:latin typeface="Calibri" panose="020F0502020204030204" pitchFamily="34" charset="0"/>
              <a:ea typeface="Calibri" panose="020F0502020204030204" pitchFamily="34" charset="0"/>
              <a:cs typeface="Arial" panose="020B0604020202020204" pitchFamily="34" charset="0"/>
            </a:endParaRPr>
          </a:p>
          <a:p>
            <a:endParaRPr lang="en-US" sz="1700" dirty="0"/>
          </a:p>
        </p:txBody>
      </p:sp>
      <p:sp>
        <p:nvSpPr>
          <p:cNvPr id="3" name="Oval 2">
            <a:extLst>
              <a:ext uri="{FF2B5EF4-FFF2-40B4-BE49-F238E27FC236}">
                <a16:creationId xmlns:a16="http://schemas.microsoft.com/office/drawing/2014/main" id="{0C77C961-8EBB-4A82-8EF5-0C709C720DF7}"/>
              </a:ext>
            </a:extLst>
          </p:cNvPr>
          <p:cNvSpPr/>
          <p:nvPr/>
        </p:nvSpPr>
        <p:spPr>
          <a:xfrm>
            <a:off x="4293706" y="3673504"/>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4" name="Oval 3">
            <a:extLst>
              <a:ext uri="{FF2B5EF4-FFF2-40B4-BE49-F238E27FC236}">
                <a16:creationId xmlns:a16="http://schemas.microsoft.com/office/drawing/2014/main" id="{086C2C8B-2A0D-4DEA-B50C-EC85737CF113}"/>
              </a:ext>
            </a:extLst>
          </p:cNvPr>
          <p:cNvSpPr/>
          <p:nvPr/>
        </p:nvSpPr>
        <p:spPr>
          <a:xfrm>
            <a:off x="3810001" y="3078481"/>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Oval 4">
            <a:extLst>
              <a:ext uri="{FF2B5EF4-FFF2-40B4-BE49-F238E27FC236}">
                <a16:creationId xmlns:a16="http://schemas.microsoft.com/office/drawing/2014/main" id="{70093F95-A593-49C0-AE38-D2BE7B94A90B}"/>
              </a:ext>
            </a:extLst>
          </p:cNvPr>
          <p:cNvSpPr/>
          <p:nvPr/>
        </p:nvSpPr>
        <p:spPr>
          <a:xfrm>
            <a:off x="6832823" y="4147932"/>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6" name="Oval 5">
            <a:extLst>
              <a:ext uri="{FF2B5EF4-FFF2-40B4-BE49-F238E27FC236}">
                <a16:creationId xmlns:a16="http://schemas.microsoft.com/office/drawing/2014/main" id="{191DD4EB-32D1-4BA0-B739-99F0DFCF115F}"/>
              </a:ext>
            </a:extLst>
          </p:cNvPr>
          <p:cNvSpPr/>
          <p:nvPr/>
        </p:nvSpPr>
        <p:spPr>
          <a:xfrm>
            <a:off x="3901441" y="4689283"/>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7" name="Oval 6">
            <a:extLst>
              <a:ext uri="{FF2B5EF4-FFF2-40B4-BE49-F238E27FC236}">
                <a16:creationId xmlns:a16="http://schemas.microsoft.com/office/drawing/2014/main" id="{BC1F78DB-6B13-41CF-813D-C861B570781F}"/>
              </a:ext>
            </a:extLst>
          </p:cNvPr>
          <p:cNvSpPr/>
          <p:nvPr/>
        </p:nvSpPr>
        <p:spPr>
          <a:xfrm>
            <a:off x="4903306" y="4283104"/>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8" name="Oval 7">
            <a:extLst>
              <a:ext uri="{FF2B5EF4-FFF2-40B4-BE49-F238E27FC236}">
                <a16:creationId xmlns:a16="http://schemas.microsoft.com/office/drawing/2014/main" id="{D73693A4-E6F5-436D-8792-18DD98096AA9}"/>
              </a:ext>
            </a:extLst>
          </p:cNvPr>
          <p:cNvSpPr/>
          <p:nvPr/>
        </p:nvSpPr>
        <p:spPr>
          <a:xfrm>
            <a:off x="4876801" y="3385932"/>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9" name="Oval 8">
            <a:extLst>
              <a:ext uri="{FF2B5EF4-FFF2-40B4-BE49-F238E27FC236}">
                <a16:creationId xmlns:a16="http://schemas.microsoft.com/office/drawing/2014/main" id="{992EFE2D-1BC3-4C5E-966C-36D9B417BC1D}"/>
              </a:ext>
            </a:extLst>
          </p:cNvPr>
          <p:cNvSpPr/>
          <p:nvPr/>
        </p:nvSpPr>
        <p:spPr>
          <a:xfrm>
            <a:off x="5332013" y="4909932"/>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Oval 9">
            <a:extLst>
              <a:ext uri="{FF2B5EF4-FFF2-40B4-BE49-F238E27FC236}">
                <a16:creationId xmlns:a16="http://schemas.microsoft.com/office/drawing/2014/main" id="{1E62EBDD-DBE9-4A1B-B354-47197FCC1B79}"/>
              </a:ext>
            </a:extLst>
          </p:cNvPr>
          <p:cNvSpPr/>
          <p:nvPr/>
        </p:nvSpPr>
        <p:spPr>
          <a:xfrm>
            <a:off x="5390986" y="3786148"/>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Oval 10">
            <a:extLst>
              <a:ext uri="{FF2B5EF4-FFF2-40B4-BE49-F238E27FC236}">
                <a16:creationId xmlns:a16="http://schemas.microsoft.com/office/drawing/2014/main" id="{AB74782A-368A-400C-81E9-E72DC81F6034}"/>
              </a:ext>
            </a:extLst>
          </p:cNvPr>
          <p:cNvSpPr/>
          <p:nvPr/>
        </p:nvSpPr>
        <p:spPr>
          <a:xfrm>
            <a:off x="4459358" y="5013299"/>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2" name="Oval 11">
            <a:extLst>
              <a:ext uri="{FF2B5EF4-FFF2-40B4-BE49-F238E27FC236}">
                <a16:creationId xmlns:a16="http://schemas.microsoft.com/office/drawing/2014/main" id="{39E5CE72-5B1B-41FD-8F4F-EDD03A2F44BA}"/>
              </a:ext>
            </a:extLst>
          </p:cNvPr>
          <p:cNvSpPr/>
          <p:nvPr/>
        </p:nvSpPr>
        <p:spPr>
          <a:xfrm>
            <a:off x="4084985" y="5868064"/>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5007722B-5259-4224-BBF8-687D7F410484}"/>
              </a:ext>
            </a:extLst>
          </p:cNvPr>
          <p:cNvSpPr/>
          <p:nvPr/>
        </p:nvSpPr>
        <p:spPr>
          <a:xfrm>
            <a:off x="3081133" y="5184252"/>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4" name="Oval 13">
            <a:extLst>
              <a:ext uri="{FF2B5EF4-FFF2-40B4-BE49-F238E27FC236}">
                <a16:creationId xmlns:a16="http://schemas.microsoft.com/office/drawing/2014/main" id="{C0E91011-FDAC-49FD-A1F6-CB868A34B2B8}"/>
              </a:ext>
            </a:extLst>
          </p:cNvPr>
          <p:cNvSpPr/>
          <p:nvPr/>
        </p:nvSpPr>
        <p:spPr>
          <a:xfrm>
            <a:off x="2439727" y="4277803"/>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5" name="Oval 14">
            <a:extLst>
              <a:ext uri="{FF2B5EF4-FFF2-40B4-BE49-F238E27FC236}">
                <a16:creationId xmlns:a16="http://schemas.microsoft.com/office/drawing/2014/main" id="{423E0BD9-0FBD-4AFC-BE92-E7D999DD6160}"/>
              </a:ext>
            </a:extLst>
          </p:cNvPr>
          <p:cNvSpPr/>
          <p:nvPr/>
        </p:nvSpPr>
        <p:spPr>
          <a:xfrm>
            <a:off x="3342200" y="4040589"/>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6" name="Oval 15">
            <a:extLst>
              <a:ext uri="{FF2B5EF4-FFF2-40B4-BE49-F238E27FC236}">
                <a16:creationId xmlns:a16="http://schemas.microsoft.com/office/drawing/2014/main" id="{CC16BA28-0DA2-4B6C-9D60-06A1392BCAE4}"/>
              </a:ext>
            </a:extLst>
          </p:cNvPr>
          <p:cNvSpPr/>
          <p:nvPr/>
        </p:nvSpPr>
        <p:spPr>
          <a:xfrm>
            <a:off x="4108839" y="4112151"/>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7" name="Oval 16">
            <a:extLst>
              <a:ext uri="{FF2B5EF4-FFF2-40B4-BE49-F238E27FC236}">
                <a16:creationId xmlns:a16="http://schemas.microsoft.com/office/drawing/2014/main" id="{C89CDA42-5210-49A3-9B13-3F8CFB5040FA}"/>
              </a:ext>
            </a:extLst>
          </p:cNvPr>
          <p:cNvSpPr/>
          <p:nvPr/>
        </p:nvSpPr>
        <p:spPr>
          <a:xfrm>
            <a:off x="4291719" y="2674290"/>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8" name="Oval 17">
            <a:extLst>
              <a:ext uri="{FF2B5EF4-FFF2-40B4-BE49-F238E27FC236}">
                <a16:creationId xmlns:a16="http://schemas.microsoft.com/office/drawing/2014/main" id="{7E17D123-B8AF-4311-AF82-5B8F88EF22B8}"/>
              </a:ext>
            </a:extLst>
          </p:cNvPr>
          <p:cNvSpPr/>
          <p:nvPr/>
        </p:nvSpPr>
        <p:spPr>
          <a:xfrm>
            <a:off x="2507313" y="2955236"/>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9" name="Oval 18">
            <a:extLst>
              <a:ext uri="{FF2B5EF4-FFF2-40B4-BE49-F238E27FC236}">
                <a16:creationId xmlns:a16="http://schemas.microsoft.com/office/drawing/2014/main" id="{BA97AE34-C937-4C3D-AFB9-DBFEDFCEE91E}"/>
              </a:ext>
            </a:extLst>
          </p:cNvPr>
          <p:cNvSpPr/>
          <p:nvPr/>
        </p:nvSpPr>
        <p:spPr>
          <a:xfrm>
            <a:off x="3131491" y="3490624"/>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0" name="Oval 19">
            <a:extLst>
              <a:ext uri="{FF2B5EF4-FFF2-40B4-BE49-F238E27FC236}">
                <a16:creationId xmlns:a16="http://schemas.microsoft.com/office/drawing/2014/main" id="{D3811ACB-3923-4A13-B5DF-5EB868EF3AE9}"/>
              </a:ext>
            </a:extLst>
          </p:cNvPr>
          <p:cNvSpPr/>
          <p:nvPr/>
        </p:nvSpPr>
        <p:spPr>
          <a:xfrm>
            <a:off x="3314371" y="4465984"/>
            <a:ext cx="182880" cy="18288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1" name="Isosceles Triangle 20">
            <a:extLst>
              <a:ext uri="{FF2B5EF4-FFF2-40B4-BE49-F238E27FC236}">
                <a16:creationId xmlns:a16="http://schemas.microsoft.com/office/drawing/2014/main" id="{59056522-05F3-4D9F-AB0E-E0AE3BA3DF03}"/>
              </a:ext>
            </a:extLst>
          </p:cNvPr>
          <p:cNvSpPr/>
          <p:nvPr/>
        </p:nvSpPr>
        <p:spPr>
          <a:xfrm>
            <a:off x="6257678" y="5868064"/>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2" name="Isosceles Triangle 21">
            <a:extLst>
              <a:ext uri="{FF2B5EF4-FFF2-40B4-BE49-F238E27FC236}">
                <a16:creationId xmlns:a16="http://schemas.microsoft.com/office/drawing/2014/main" id="{3D78AD82-CA20-4ABD-A38C-192ACDC93602}"/>
              </a:ext>
            </a:extLst>
          </p:cNvPr>
          <p:cNvSpPr/>
          <p:nvPr/>
        </p:nvSpPr>
        <p:spPr>
          <a:xfrm>
            <a:off x="6092026" y="5001372"/>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3" name="Isosceles Triangle 22">
            <a:extLst>
              <a:ext uri="{FF2B5EF4-FFF2-40B4-BE49-F238E27FC236}">
                <a16:creationId xmlns:a16="http://schemas.microsoft.com/office/drawing/2014/main" id="{9CCFDC9B-5611-4895-AB4D-9C175E4EAB20}"/>
              </a:ext>
            </a:extLst>
          </p:cNvPr>
          <p:cNvSpPr/>
          <p:nvPr/>
        </p:nvSpPr>
        <p:spPr>
          <a:xfrm>
            <a:off x="5678558" y="5599045"/>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4" name="Isosceles Triangle 23">
            <a:extLst>
              <a:ext uri="{FF2B5EF4-FFF2-40B4-BE49-F238E27FC236}">
                <a16:creationId xmlns:a16="http://schemas.microsoft.com/office/drawing/2014/main" id="{DD9A3944-258B-4F20-A226-277D9FB0B0B9}"/>
              </a:ext>
            </a:extLst>
          </p:cNvPr>
          <p:cNvSpPr/>
          <p:nvPr/>
        </p:nvSpPr>
        <p:spPr>
          <a:xfrm>
            <a:off x="6048293" y="4359967"/>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5" name="Isosceles Triangle 24">
            <a:extLst>
              <a:ext uri="{FF2B5EF4-FFF2-40B4-BE49-F238E27FC236}">
                <a16:creationId xmlns:a16="http://schemas.microsoft.com/office/drawing/2014/main" id="{7ADA88C2-8997-47F6-BBF5-BEDCA0F74FA9}"/>
              </a:ext>
            </a:extLst>
          </p:cNvPr>
          <p:cNvSpPr/>
          <p:nvPr/>
        </p:nvSpPr>
        <p:spPr>
          <a:xfrm>
            <a:off x="5514893" y="4465984"/>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6" name="Isosceles Triangle 25">
            <a:extLst>
              <a:ext uri="{FF2B5EF4-FFF2-40B4-BE49-F238E27FC236}">
                <a16:creationId xmlns:a16="http://schemas.microsoft.com/office/drawing/2014/main" id="{0216F420-2E47-454A-9F9B-08A95AC8A2F8}"/>
              </a:ext>
            </a:extLst>
          </p:cNvPr>
          <p:cNvSpPr/>
          <p:nvPr/>
        </p:nvSpPr>
        <p:spPr>
          <a:xfrm>
            <a:off x="6349118" y="4186363"/>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7" name="Isosceles Triangle 26">
            <a:extLst>
              <a:ext uri="{FF2B5EF4-FFF2-40B4-BE49-F238E27FC236}">
                <a16:creationId xmlns:a16="http://schemas.microsoft.com/office/drawing/2014/main" id="{83E196D6-D42E-4C83-AC90-AAA06015AA41}"/>
              </a:ext>
            </a:extLst>
          </p:cNvPr>
          <p:cNvSpPr/>
          <p:nvPr/>
        </p:nvSpPr>
        <p:spPr>
          <a:xfrm>
            <a:off x="5022575" y="5128593"/>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8" name="Isosceles Triangle 27">
            <a:extLst>
              <a:ext uri="{FF2B5EF4-FFF2-40B4-BE49-F238E27FC236}">
                <a16:creationId xmlns:a16="http://schemas.microsoft.com/office/drawing/2014/main" id="{FE610424-75D9-4151-86CC-1E3B334EE8F5}"/>
              </a:ext>
            </a:extLst>
          </p:cNvPr>
          <p:cNvSpPr/>
          <p:nvPr/>
        </p:nvSpPr>
        <p:spPr>
          <a:xfrm>
            <a:off x="5026550" y="6322614"/>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9" name="Isosceles Triangle 28">
            <a:extLst>
              <a:ext uri="{FF2B5EF4-FFF2-40B4-BE49-F238E27FC236}">
                <a16:creationId xmlns:a16="http://schemas.microsoft.com/office/drawing/2014/main" id="{DAEE5149-AF0F-418C-930D-64A74DB46547}"/>
              </a:ext>
            </a:extLst>
          </p:cNvPr>
          <p:cNvSpPr/>
          <p:nvPr/>
        </p:nvSpPr>
        <p:spPr>
          <a:xfrm>
            <a:off x="7139608" y="4399723"/>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0" name="Isosceles Triangle 29">
            <a:extLst>
              <a:ext uri="{FF2B5EF4-FFF2-40B4-BE49-F238E27FC236}">
                <a16:creationId xmlns:a16="http://schemas.microsoft.com/office/drawing/2014/main" id="{FBB0F98A-1C0D-4016-819E-7751E2518DB9}"/>
              </a:ext>
            </a:extLst>
          </p:cNvPr>
          <p:cNvSpPr/>
          <p:nvPr/>
        </p:nvSpPr>
        <p:spPr>
          <a:xfrm>
            <a:off x="6714879" y="5184252"/>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1" name="Isosceles Triangle 30">
            <a:extLst>
              <a:ext uri="{FF2B5EF4-FFF2-40B4-BE49-F238E27FC236}">
                <a16:creationId xmlns:a16="http://schemas.microsoft.com/office/drawing/2014/main" id="{010EE68E-6EDF-47A0-9D6E-A83194314175}"/>
              </a:ext>
            </a:extLst>
          </p:cNvPr>
          <p:cNvSpPr/>
          <p:nvPr/>
        </p:nvSpPr>
        <p:spPr>
          <a:xfrm>
            <a:off x="6334540" y="3455506"/>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2" name="Isosceles Triangle 31">
            <a:extLst>
              <a:ext uri="{FF2B5EF4-FFF2-40B4-BE49-F238E27FC236}">
                <a16:creationId xmlns:a16="http://schemas.microsoft.com/office/drawing/2014/main" id="{8AEE27B2-A393-458A-B18A-C5FFB461E919}"/>
              </a:ext>
            </a:extLst>
          </p:cNvPr>
          <p:cNvSpPr/>
          <p:nvPr/>
        </p:nvSpPr>
        <p:spPr>
          <a:xfrm>
            <a:off x="6567778" y="4491163"/>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3" name="Isosceles Triangle 32">
            <a:extLst>
              <a:ext uri="{FF2B5EF4-FFF2-40B4-BE49-F238E27FC236}">
                <a16:creationId xmlns:a16="http://schemas.microsoft.com/office/drawing/2014/main" id="{417A8D07-B730-4C55-9C08-C42268ECE165}"/>
              </a:ext>
            </a:extLst>
          </p:cNvPr>
          <p:cNvSpPr/>
          <p:nvPr/>
        </p:nvSpPr>
        <p:spPr>
          <a:xfrm>
            <a:off x="6571753" y="5685184"/>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4" name="Isosceles Triangle 33">
            <a:extLst>
              <a:ext uri="{FF2B5EF4-FFF2-40B4-BE49-F238E27FC236}">
                <a16:creationId xmlns:a16="http://schemas.microsoft.com/office/drawing/2014/main" id="{F5321E92-D937-4AF6-915D-C157950D791D}"/>
              </a:ext>
            </a:extLst>
          </p:cNvPr>
          <p:cNvSpPr/>
          <p:nvPr/>
        </p:nvSpPr>
        <p:spPr>
          <a:xfrm>
            <a:off x="8417781" y="4465984"/>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5" name="Isosceles Triangle 34">
            <a:extLst>
              <a:ext uri="{FF2B5EF4-FFF2-40B4-BE49-F238E27FC236}">
                <a16:creationId xmlns:a16="http://schemas.microsoft.com/office/drawing/2014/main" id="{9282033A-6E07-4A4F-A313-FB8AE69F9103}"/>
              </a:ext>
            </a:extLst>
          </p:cNvPr>
          <p:cNvSpPr/>
          <p:nvPr/>
        </p:nvSpPr>
        <p:spPr>
          <a:xfrm>
            <a:off x="7838661" y="4196965"/>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6" name="Isosceles Triangle 35">
            <a:extLst>
              <a:ext uri="{FF2B5EF4-FFF2-40B4-BE49-F238E27FC236}">
                <a16:creationId xmlns:a16="http://schemas.microsoft.com/office/drawing/2014/main" id="{FAF9BCFA-7D17-4987-B38B-B736ACD20A48}"/>
              </a:ext>
            </a:extLst>
          </p:cNvPr>
          <p:cNvSpPr/>
          <p:nvPr/>
        </p:nvSpPr>
        <p:spPr>
          <a:xfrm>
            <a:off x="8810046" y="3927946"/>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7" name="Isosceles Triangle 36">
            <a:extLst>
              <a:ext uri="{FF2B5EF4-FFF2-40B4-BE49-F238E27FC236}">
                <a16:creationId xmlns:a16="http://schemas.microsoft.com/office/drawing/2014/main" id="{4B9ECF49-312F-4635-AB3F-457DB952A7BD}"/>
              </a:ext>
            </a:extLst>
          </p:cNvPr>
          <p:cNvSpPr/>
          <p:nvPr/>
        </p:nvSpPr>
        <p:spPr>
          <a:xfrm>
            <a:off x="7182678" y="3726513"/>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8" name="Isosceles Triangle 37">
            <a:extLst>
              <a:ext uri="{FF2B5EF4-FFF2-40B4-BE49-F238E27FC236}">
                <a16:creationId xmlns:a16="http://schemas.microsoft.com/office/drawing/2014/main" id="{4E63390C-AD22-4EF6-BEFA-7D2509601122}"/>
              </a:ext>
            </a:extLst>
          </p:cNvPr>
          <p:cNvSpPr/>
          <p:nvPr/>
        </p:nvSpPr>
        <p:spPr>
          <a:xfrm>
            <a:off x="7186653" y="4920534"/>
            <a:ext cx="182880" cy="18288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9" name="Rectangle 38">
            <a:extLst>
              <a:ext uri="{FF2B5EF4-FFF2-40B4-BE49-F238E27FC236}">
                <a16:creationId xmlns:a16="http://schemas.microsoft.com/office/drawing/2014/main" id="{FC5639C5-BACA-46B1-9D33-6EE27BFBD8CE}"/>
              </a:ext>
            </a:extLst>
          </p:cNvPr>
          <p:cNvSpPr/>
          <p:nvPr/>
        </p:nvSpPr>
        <p:spPr>
          <a:xfrm>
            <a:off x="4919207" y="4674043"/>
            <a:ext cx="182880" cy="182880"/>
          </a:xfrm>
          <a:prstGeom prst="rect">
            <a:avLst/>
          </a:prstGeom>
          <a:solidFill>
            <a:srgbClr val="00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cxnSp>
        <p:nvCxnSpPr>
          <p:cNvPr id="40" name="Straight Connector 39">
            <a:extLst>
              <a:ext uri="{FF2B5EF4-FFF2-40B4-BE49-F238E27FC236}">
                <a16:creationId xmlns:a16="http://schemas.microsoft.com/office/drawing/2014/main" id="{CFF6F40E-EDD8-4F26-8145-123945539419}"/>
              </a:ext>
            </a:extLst>
          </p:cNvPr>
          <p:cNvCxnSpPr>
            <a:cxnSpLocks/>
            <a:stCxn id="7" idx="4"/>
            <a:endCxn id="39" idx="0"/>
          </p:cNvCxnSpPr>
          <p:nvPr/>
        </p:nvCxnSpPr>
        <p:spPr>
          <a:xfrm>
            <a:off x="4994746" y="4465984"/>
            <a:ext cx="15901" cy="208059"/>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C4560F4-A844-469F-A58A-D85D8094215B}"/>
              </a:ext>
            </a:extLst>
          </p:cNvPr>
          <p:cNvCxnSpPr>
            <a:cxnSpLocks/>
            <a:stCxn id="27" idx="0"/>
            <a:endCxn id="39" idx="2"/>
          </p:cNvCxnSpPr>
          <p:nvPr/>
        </p:nvCxnSpPr>
        <p:spPr>
          <a:xfrm flipH="1" flipV="1">
            <a:off x="5010647" y="4856923"/>
            <a:ext cx="103368" cy="271670"/>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DB43A21-D29A-4CC0-A8F3-E612A85BB72A}"/>
              </a:ext>
            </a:extLst>
          </p:cNvPr>
          <p:cNvCxnSpPr>
            <a:cxnSpLocks/>
            <a:stCxn id="39" idx="2"/>
            <a:endCxn id="11" idx="3"/>
          </p:cNvCxnSpPr>
          <p:nvPr/>
        </p:nvCxnSpPr>
        <p:spPr>
          <a:xfrm flipH="1">
            <a:off x="4486140" y="4856923"/>
            <a:ext cx="524507" cy="312474"/>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53A828D-D6CA-41DA-86EE-A54CFD42DEA2}"/>
              </a:ext>
            </a:extLst>
          </p:cNvPr>
          <p:cNvCxnSpPr>
            <a:cxnSpLocks/>
            <a:stCxn id="25" idx="3"/>
            <a:endCxn id="39" idx="3"/>
          </p:cNvCxnSpPr>
          <p:nvPr/>
        </p:nvCxnSpPr>
        <p:spPr>
          <a:xfrm flipH="1">
            <a:off x="5102087" y="4648864"/>
            <a:ext cx="504246" cy="116619"/>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1F0361D-878D-4922-8ECE-F12DEDADF312}"/>
              </a:ext>
            </a:extLst>
          </p:cNvPr>
          <p:cNvCxnSpPr>
            <a:cxnSpLocks/>
            <a:endCxn id="39" idx="3"/>
          </p:cNvCxnSpPr>
          <p:nvPr/>
        </p:nvCxnSpPr>
        <p:spPr>
          <a:xfrm flipH="1" flipV="1">
            <a:off x="5102087" y="4765483"/>
            <a:ext cx="275312" cy="178242"/>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1098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816628-B63A-4FE9-AC5C-50D3D07E8B25}"/>
              </a:ext>
            </a:extLst>
          </p:cNvPr>
          <p:cNvSpPr txBox="1"/>
          <p:nvPr/>
        </p:nvSpPr>
        <p:spPr>
          <a:xfrm>
            <a:off x="1027684" y="612030"/>
            <a:ext cx="10136632" cy="3754874"/>
          </a:xfrm>
          <a:prstGeom prst="rect">
            <a:avLst/>
          </a:prstGeom>
          <a:noFill/>
        </p:spPr>
        <p:txBody>
          <a:bodyPr wrap="square" rtlCol="0">
            <a:spAutoFit/>
          </a:bodyPr>
          <a:lstStyle/>
          <a:p>
            <a:pPr marL="0" marR="0">
              <a:spcBef>
                <a:spcPts val="0"/>
              </a:spcBef>
              <a:spcAft>
                <a:spcPts val="0"/>
              </a:spcAft>
            </a:pPr>
            <a:r>
              <a:rPr lang="en-US" sz="1700" b="1" dirty="0">
                <a:effectLst/>
                <a:latin typeface="Calibri" panose="020F0502020204030204" pitchFamily="34" charset="0"/>
                <a:ea typeface="Calibri" panose="020F0502020204030204" pitchFamily="34" charset="0"/>
                <a:cs typeface="Calibri" panose="020F0502020204030204" pitchFamily="34" charset="0"/>
              </a:rPr>
              <a:t>Training:</a:t>
            </a:r>
            <a:r>
              <a:rPr lang="en-US" sz="1700" dirty="0">
                <a:effectLst/>
                <a:latin typeface="Calibri" panose="020F0502020204030204" pitchFamily="34" charset="0"/>
                <a:ea typeface="Calibri" panose="020F0502020204030204" pitchFamily="34" charset="0"/>
                <a:cs typeface="Calibri" panose="020F0502020204030204" pitchFamily="34" charset="0"/>
              </a:rPr>
              <a:t> KNN doesn't explicitly train a model during the training phase. Instead, it memorizes the entire training dataset. This makes the training phase fast but the prediction phase potentially slow, especially for large datasets.</a:t>
            </a:r>
          </a:p>
          <a:p>
            <a:pPr marL="0" marR="0">
              <a:spcBef>
                <a:spcPts val="0"/>
              </a:spcBef>
              <a:spcAft>
                <a:spcPts val="0"/>
              </a:spcAft>
            </a:pPr>
            <a:endParaRPr lang="en-US" sz="1700" dirty="0">
              <a:effectLst/>
              <a:latin typeface="Calibri" panose="020F0502020204030204" pitchFamily="34" charset="0"/>
              <a:ea typeface="Calibri" panose="020F0502020204030204" pitchFamily="34" charset="0"/>
              <a:cs typeface="Calibri" panose="020F0502020204030204" pitchFamily="34" charset="0"/>
            </a:endParaRPr>
          </a:p>
          <a:p>
            <a:pPr marL="0" marR="0">
              <a:spcBef>
                <a:spcPts val="0"/>
              </a:spcBef>
              <a:spcAft>
                <a:spcPts val="0"/>
              </a:spcAft>
            </a:pPr>
            <a:r>
              <a:rPr lang="en-US" sz="1700" b="1" dirty="0">
                <a:effectLst/>
                <a:latin typeface="Calibri" panose="020F0502020204030204" pitchFamily="34" charset="0"/>
                <a:ea typeface="Calibri" panose="020F0502020204030204" pitchFamily="34" charset="0"/>
                <a:cs typeface="Calibri" panose="020F0502020204030204" pitchFamily="34" charset="0"/>
              </a:rPr>
              <a:t>Choosing 'k':</a:t>
            </a:r>
            <a:r>
              <a:rPr lang="en-US" sz="1700" dirty="0">
                <a:effectLst/>
                <a:latin typeface="Calibri" panose="020F0502020204030204" pitchFamily="34" charset="0"/>
                <a:ea typeface="Calibri" panose="020F0502020204030204" pitchFamily="34" charset="0"/>
                <a:cs typeface="Calibri" panose="020F0502020204030204" pitchFamily="34" charset="0"/>
              </a:rPr>
              <a:t> The choice of 'k' is crucial in KNN. A small 'k' value can make the model sensitive to noise, while a large 'k' value can lead to the inclusion of irrelevant data points. Typically, 'k' is chosen using cross-validation techniques to find the value that yields the best performance on unseen data.</a:t>
            </a:r>
          </a:p>
          <a:p>
            <a:pPr marL="0" marR="0">
              <a:spcBef>
                <a:spcPts val="0"/>
              </a:spcBef>
              <a:spcAft>
                <a:spcPts val="0"/>
              </a:spcAft>
            </a:pP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b="1" dirty="0">
                <a:effectLst/>
                <a:latin typeface="Calibri" panose="020F0502020204030204" pitchFamily="34" charset="0"/>
                <a:ea typeface="Calibri" panose="020F0502020204030204" pitchFamily="34" charset="0"/>
                <a:cs typeface="Calibri" panose="020F0502020204030204" pitchFamily="34" charset="0"/>
              </a:rPr>
              <a:t>Weighted KNN: </a:t>
            </a:r>
            <a:r>
              <a:rPr lang="en-US" sz="1700" dirty="0">
                <a:effectLst/>
                <a:latin typeface="Calibri" panose="020F0502020204030204" pitchFamily="34" charset="0"/>
                <a:ea typeface="Calibri" panose="020F0502020204030204" pitchFamily="34" charset="0"/>
                <a:cs typeface="Calibri" panose="020F0502020204030204" pitchFamily="34" charset="0"/>
              </a:rPr>
              <a:t>In some cases, you may want to assign weights to the neighbors based on their distance to the query point. Closer neighbors are given higher weights, while farther ones are given lower weights. This helps in improving the accuracy of the prediction.</a:t>
            </a:r>
          </a:p>
          <a:p>
            <a:pPr marL="0" marR="0">
              <a:spcBef>
                <a:spcPts val="0"/>
              </a:spcBef>
              <a:spcAft>
                <a:spcPts val="0"/>
              </a:spcAft>
            </a:pP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b="1" dirty="0">
                <a:effectLst/>
                <a:latin typeface="Calibri" panose="020F0502020204030204" pitchFamily="34" charset="0"/>
                <a:ea typeface="Calibri" panose="020F0502020204030204" pitchFamily="34" charset="0"/>
                <a:cs typeface="Calibri" panose="020F0502020204030204" pitchFamily="34" charset="0"/>
              </a:rPr>
              <a:t>Regression with KNN:</a:t>
            </a:r>
            <a:r>
              <a:rPr lang="en-US" sz="1700" dirty="0">
                <a:effectLst/>
                <a:latin typeface="Calibri" panose="020F0502020204030204" pitchFamily="34" charset="0"/>
                <a:ea typeface="Calibri" panose="020F0502020204030204" pitchFamily="34" charset="0"/>
                <a:cs typeface="Calibri" panose="020F0502020204030204" pitchFamily="34" charset="0"/>
              </a:rPr>
              <a:t> KNN can also be used for regression tasks. In regression, instead of predicting a class label, it predicts a continuous value by averaging the target values of the 'k' nearest neighbors.</a:t>
            </a:r>
            <a:endParaRPr lang="en-US" sz="1700" dirty="0"/>
          </a:p>
          <a:p>
            <a:endParaRPr lang="en-US" sz="1700" dirty="0"/>
          </a:p>
        </p:txBody>
      </p:sp>
    </p:spTree>
    <p:extLst>
      <p:ext uri="{BB962C8B-B14F-4D97-AF65-F5344CB8AC3E}">
        <p14:creationId xmlns:p14="http://schemas.microsoft.com/office/powerpoint/2010/main" val="3285983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264E82-EF09-4BC3-BB0E-27AF0F5098EF}"/>
              </a:ext>
            </a:extLst>
          </p:cNvPr>
          <p:cNvSpPr txBox="1"/>
          <p:nvPr/>
        </p:nvSpPr>
        <p:spPr>
          <a:xfrm>
            <a:off x="1081453" y="808892"/>
            <a:ext cx="9355015" cy="1107996"/>
          </a:xfrm>
          <a:prstGeom prst="rect">
            <a:avLst/>
          </a:prstGeom>
          <a:noFill/>
        </p:spPr>
        <p:txBody>
          <a:bodyPr wrap="square" rtlCol="0">
            <a:spAutoFit/>
          </a:bodyPr>
          <a:lstStyle/>
          <a:p>
            <a:pPr>
              <a:lnSpc>
                <a:spcPct val="150000"/>
              </a:lnSpc>
            </a:pPr>
            <a:r>
              <a:rPr lang="en-US" sz="2000" b="1" dirty="0"/>
              <a:t>Types of Machine Learning</a:t>
            </a:r>
          </a:p>
          <a:p>
            <a:r>
              <a:rPr lang="en-US" b="1" dirty="0"/>
              <a:t>Supervised learning </a:t>
            </a:r>
            <a:r>
              <a:rPr lang="en-US" dirty="0"/>
              <a:t>-  uses labeled inputs (meaning the input has a corresponding output label) to train models and learn outputs</a:t>
            </a:r>
          </a:p>
        </p:txBody>
      </p:sp>
      <p:pic>
        <p:nvPicPr>
          <p:cNvPr id="4" name="Picture 3">
            <a:extLst>
              <a:ext uri="{FF2B5EF4-FFF2-40B4-BE49-F238E27FC236}">
                <a16:creationId xmlns:a16="http://schemas.microsoft.com/office/drawing/2014/main" id="{F895C213-30A3-4E29-887F-0AD2640A5A85}"/>
              </a:ext>
            </a:extLst>
          </p:cNvPr>
          <p:cNvPicPr>
            <a:picLocks noChangeAspect="1"/>
          </p:cNvPicPr>
          <p:nvPr/>
        </p:nvPicPr>
        <p:blipFill rotWithShape="1">
          <a:blip r:embed="rId2"/>
          <a:srcRect l="1060" t="1922" r="68327" b="52740"/>
          <a:stretch/>
        </p:blipFill>
        <p:spPr>
          <a:xfrm>
            <a:off x="2028285" y="2870524"/>
            <a:ext cx="1969478" cy="1960684"/>
          </a:xfrm>
          <a:prstGeom prst="rect">
            <a:avLst/>
          </a:prstGeom>
        </p:spPr>
      </p:pic>
      <p:pic>
        <p:nvPicPr>
          <p:cNvPr id="13" name="Picture 12">
            <a:extLst>
              <a:ext uri="{FF2B5EF4-FFF2-40B4-BE49-F238E27FC236}">
                <a16:creationId xmlns:a16="http://schemas.microsoft.com/office/drawing/2014/main" id="{74E0D599-1426-4417-8E18-BDF008EBF303}"/>
              </a:ext>
            </a:extLst>
          </p:cNvPr>
          <p:cNvPicPr>
            <a:picLocks noChangeAspect="1"/>
          </p:cNvPicPr>
          <p:nvPr/>
        </p:nvPicPr>
        <p:blipFill rotWithShape="1">
          <a:blip r:embed="rId2"/>
          <a:srcRect l="64113" t="1922" r="1771" b="46494"/>
          <a:stretch/>
        </p:blipFill>
        <p:spPr>
          <a:xfrm>
            <a:off x="4822581" y="2870523"/>
            <a:ext cx="1969478" cy="1960685"/>
          </a:xfrm>
          <a:prstGeom prst="rect">
            <a:avLst/>
          </a:prstGeom>
        </p:spPr>
      </p:pic>
      <p:pic>
        <p:nvPicPr>
          <p:cNvPr id="14" name="Picture 13">
            <a:extLst>
              <a:ext uri="{FF2B5EF4-FFF2-40B4-BE49-F238E27FC236}">
                <a16:creationId xmlns:a16="http://schemas.microsoft.com/office/drawing/2014/main" id="{9A030622-CE41-40E7-B64F-656849436CF2}"/>
              </a:ext>
            </a:extLst>
          </p:cNvPr>
          <p:cNvPicPr>
            <a:picLocks noChangeAspect="1"/>
          </p:cNvPicPr>
          <p:nvPr/>
        </p:nvPicPr>
        <p:blipFill rotWithShape="1">
          <a:blip r:embed="rId2"/>
          <a:srcRect l="28170" t="53506" r="38933"/>
          <a:stretch/>
        </p:blipFill>
        <p:spPr>
          <a:xfrm>
            <a:off x="7616878" y="2870523"/>
            <a:ext cx="2107002" cy="1960683"/>
          </a:xfrm>
          <a:prstGeom prst="rect">
            <a:avLst/>
          </a:prstGeom>
        </p:spPr>
      </p:pic>
      <p:sp>
        <p:nvSpPr>
          <p:cNvPr id="6" name="TextBox 5">
            <a:extLst>
              <a:ext uri="{FF2B5EF4-FFF2-40B4-BE49-F238E27FC236}">
                <a16:creationId xmlns:a16="http://schemas.microsoft.com/office/drawing/2014/main" id="{BDD42E69-63C5-4130-9C09-EF59C79D3410}"/>
              </a:ext>
            </a:extLst>
          </p:cNvPr>
          <p:cNvSpPr txBox="1"/>
          <p:nvPr/>
        </p:nvSpPr>
        <p:spPr>
          <a:xfrm>
            <a:off x="2712428" y="4687967"/>
            <a:ext cx="6528288" cy="506292"/>
          </a:xfrm>
          <a:prstGeom prst="rect">
            <a:avLst/>
          </a:prstGeom>
          <a:noFill/>
        </p:spPr>
        <p:txBody>
          <a:bodyPr wrap="square" rtlCol="0">
            <a:spAutoFit/>
          </a:bodyPr>
          <a:lstStyle/>
          <a:p>
            <a:pPr>
              <a:lnSpc>
                <a:spcPct val="150000"/>
              </a:lnSpc>
            </a:pPr>
            <a:r>
              <a:rPr lang="en-US" sz="2000" b="1" dirty="0"/>
              <a:t>Cat 			Dog			  Frog</a:t>
            </a:r>
            <a:endParaRPr lang="en-US" dirty="0"/>
          </a:p>
        </p:txBody>
      </p:sp>
    </p:spTree>
    <p:extLst>
      <p:ext uri="{BB962C8B-B14F-4D97-AF65-F5344CB8AC3E}">
        <p14:creationId xmlns:p14="http://schemas.microsoft.com/office/powerpoint/2010/main" val="19253910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816628-B63A-4FE9-AC5C-50D3D07E8B25}"/>
              </a:ext>
            </a:extLst>
          </p:cNvPr>
          <p:cNvSpPr txBox="1"/>
          <p:nvPr/>
        </p:nvSpPr>
        <p:spPr>
          <a:xfrm>
            <a:off x="1027684" y="612030"/>
            <a:ext cx="5418836" cy="2031325"/>
          </a:xfrm>
          <a:prstGeom prst="rect">
            <a:avLst/>
          </a:prstGeom>
          <a:noFill/>
        </p:spPr>
        <p:txBody>
          <a:bodyPr wrap="square" rtlCol="0">
            <a:spAutoFit/>
          </a:bodyPr>
          <a:lstStyle/>
          <a:p>
            <a:r>
              <a:rPr lang="en-US" b="1" dirty="0"/>
              <a:t>Pros:</a:t>
            </a:r>
            <a:endParaRPr lang="en-US" dirty="0"/>
          </a:p>
          <a:p>
            <a:pPr marL="285750" indent="-285750">
              <a:buFont typeface="Arial" panose="020B0604020202020204" pitchFamily="34" charset="0"/>
              <a:buChar char="•"/>
            </a:pPr>
            <a:r>
              <a:rPr lang="en-US" dirty="0"/>
              <a:t>Simple to implement.</a:t>
            </a:r>
          </a:p>
          <a:p>
            <a:pPr marL="285750" indent="-285750">
              <a:buFont typeface="Arial" panose="020B0604020202020204" pitchFamily="34" charset="0"/>
              <a:buChar char="•"/>
            </a:pPr>
            <a:r>
              <a:rPr lang="en-US" dirty="0"/>
              <a:t>No assumption about the underlying data distribution.</a:t>
            </a:r>
          </a:p>
          <a:p>
            <a:pPr marL="285750" indent="-285750">
              <a:buFont typeface="Arial" panose="020B0604020202020204" pitchFamily="34" charset="0"/>
              <a:buChar char="•"/>
            </a:pPr>
            <a:r>
              <a:rPr lang="en-US" dirty="0"/>
              <a:t>Can handle multi-class classification problems.</a:t>
            </a:r>
          </a:p>
          <a:p>
            <a:pPr marL="285750" indent="-285750">
              <a:buFont typeface="Arial" panose="020B0604020202020204" pitchFamily="34" charset="0"/>
              <a:buChar char="•"/>
            </a:pPr>
            <a:r>
              <a:rPr lang="en-US" dirty="0"/>
              <a:t>It performs well with a small number of input variables.</a:t>
            </a:r>
          </a:p>
        </p:txBody>
      </p:sp>
      <p:sp>
        <p:nvSpPr>
          <p:cNvPr id="3" name="TextBox 2">
            <a:extLst>
              <a:ext uri="{FF2B5EF4-FFF2-40B4-BE49-F238E27FC236}">
                <a16:creationId xmlns:a16="http://schemas.microsoft.com/office/drawing/2014/main" id="{0CED4A6A-5E79-46CE-AA6F-C9DF26641ACA}"/>
              </a:ext>
            </a:extLst>
          </p:cNvPr>
          <p:cNvSpPr txBox="1"/>
          <p:nvPr/>
        </p:nvSpPr>
        <p:spPr>
          <a:xfrm>
            <a:off x="6578093" y="612030"/>
            <a:ext cx="5418836" cy="2585323"/>
          </a:xfrm>
          <a:prstGeom prst="rect">
            <a:avLst/>
          </a:prstGeom>
          <a:noFill/>
        </p:spPr>
        <p:txBody>
          <a:bodyPr wrap="square" rtlCol="0">
            <a:spAutoFit/>
          </a:bodyPr>
          <a:lstStyle/>
          <a:p>
            <a:r>
              <a:rPr lang="en-US" b="1" dirty="0"/>
              <a:t>Cons:</a:t>
            </a:r>
            <a:endParaRPr lang="en-US" dirty="0"/>
          </a:p>
          <a:p>
            <a:pPr marL="285750" indent="-285750">
              <a:buFont typeface="Arial" panose="020B0604020202020204" pitchFamily="34" charset="0"/>
              <a:buChar char="•"/>
            </a:pPr>
            <a:r>
              <a:rPr lang="en-US" dirty="0"/>
              <a:t>Computationally expensive during the prediction phase, especially with large datasets.</a:t>
            </a:r>
          </a:p>
          <a:p>
            <a:pPr marL="285750" indent="-285750">
              <a:buFont typeface="Arial" panose="020B0604020202020204" pitchFamily="34" charset="0"/>
              <a:buChar char="•"/>
            </a:pPr>
            <a:r>
              <a:rPr lang="en-US" dirty="0"/>
              <a:t>Sensitive to irrelevant features and the choice of distance metric.</a:t>
            </a:r>
          </a:p>
          <a:p>
            <a:pPr marL="285750" indent="-285750">
              <a:buFont typeface="Arial" panose="020B0604020202020204" pitchFamily="34" charset="0"/>
              <a:buChar char="•"/>
            </a:pPr>
            <a:r>
              <a:rPr lang="en-US" dirty="0"/>
              <a:t>Requires a significant amount of memory to store the entire training dataset.</a:t>
            </a:r>
          </a:p>
          <a:p>
            <a:pPr marL="285750" indent="-285750">
              <a:buFont typeface="Arial" panose="020B0604020202020204" pitchFamily="34" charset="0"/>
              <a:buChar char="•"/>
            </a:pPr>
            <a:r>
              <a:rPr lang="en-US" dirty="0"/>
              <a:t>Not suitable for high-dimensional data due to the curse of dimensionality.</a:t>
            </a:r>
          </a:p>
        </p:txBody>
      </p:sp>
      <p:cxnSp>
        <p:nvCxnSpPr>
          <p:cNvPr id="4" name="Straight Connector 3">
            <a:extLst>
              <a:ext uri="{FF2B5EF4-FFF2-40B4-BE49-F238E27FC236}">
                <a16:creationId xmlns:a16="http://schemas.microsoft.com/office/drawing/2014/main" id="{7227D901-4199-456E-9E6D-09F8839B0DE1}"/>
              </a:ext>
            </a:extLst>
          </p:cNvPr>
          <p:cNvCxnSpPr>
            <a:cxnSpLocks/>
          </p:cNvCxnSpPr>
          <p:nvPr/>
        </p:nvCxnSpPr>
        <p:spPr>
          <a:xfrm>
            <a:off x="6431789" y="173736"/>
            <a:ext cx="0" cy="5934456"/>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EF1604C3-8AC7-4850-AB78-600E2E54E569}"/>
              </a:ext>
            </a:extLst>
          </p:cNvPr>
          <p:cNvCxnSpPr/>
          <p:nvPr/>
        </p:nvCxnSpPr>
        <p:spPr>
          <a:xfrm>
            <a:off x="6683626" y="5992297"/>
            <a:ext cx="210312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a:extLst>
              <a:ext uri="{FF2B5EF4-FFF2-40B4-BE49-F238E27FC236}">
                <a16:creationId xmlns:a16="http://schemas.microsoft.com/office/drawing/2014/main" id="{5F4B6B25-E0C9-4092-AB9A-10490A320F03}"/>
              </a:ext>
            </a:extLst>
          </p:cNvPr>
          <p:cNvCxnSpPr>
            <a:cxnSpLocks/>
          </p:cNvCxnSpPr>
          <p:nvPr/>
        </p:nvCxnSpPr>
        <p:spPr>
          <a:xfrm flipV="1">
            <a:off x="6708010" y="3806881"/>
            <a:ext cx="0" cy="218541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31" name="Picture 30">
            <a:extLst>
              <a:ext uri="{FF2B5EF4-FFF2-40B4-BE49-F238E27FC236}">
                <a16:creationId xmlns:a16="http://schemas.microsoft.com/office/drawing/2014/main" id="{FD79A50D-226A-47D1-97EC-1F1D0DBBE172}"/>
              </a:ext>
            </a:extLst>
          </p:cNvPr>
          <p:cNvPicPr>
            <a:picLocks noChangeAspect="1"/>
          </p:cNvPicPr>
          <p:nvPr/>
        </p:nvPicPr>
        <p:blipFill>
          <a:blip r:embed="rId2"/>
          <a:stretch>
            <a:fillRect/>
          </a:stretch>
        </p:blipFill>
        <p:spPr>
          <a:xfrm>
            <a:off x="7017158" y="3736777"/>
            <a:ext cx="1380174" cy="2194560"/>
          </a:xfrm>
          <a:prstGeom prst="rect">
            <a:avLst/>
          </a:prstGeom>
        </p:spPr>
      </p:pic>
      <p:cxnSp>
        <p:nvCxnSpPr>
          <p:cNvPr id="51" name="Straight Arrow Connector 50">
            <a:extLst>
              <a:ext uri="{FF2B5EF4-FFF2-40B4-BE49-F238E27FC236}">
                <a16:creationId xmlns:a16="http://schemas.microsoft.com/office/drawing/2014/main" id="{33D71F5E-26B9-40F0-91E7-AE0F090E5C6E}"/>
              </a:ext>
            </a:extLst>
          </p:cNvPr>
          <p:cNvCxnSpPr/>
          <p:nvPr/>
        </p:nvCxnSpPr>
        <p:spPr>
          <a:xfrm>
            <a:off x="9547328" y="5992297"/>
            <a:ext cx="210312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2" name="Straight Arrow Connector 51">
            <a:extLst>
              <a:ext uri="{FF2B5EF4-FFF2-40B4-BE49-F238E27FC236}">
                <a16:creationId xmlns:a16="http://schemas.microsoft.com/office/drawing/2014/main" id="{F2F4945E-9D78-40E7-BF77-FACE15FFA2F3}"/>
              </a:ext>
            </a:extLst>
          </p:cNvPr>
          <p:cNvCxnSpPr>
            <a:cxnSpLocks/>
          </p:cNvCxnSpPr>
          <p:nvPr/>
        </p:nvCxnSpPr>
        <p:spPr>
          <a:xfrm flipV="1">
            <a:off x="9571712" y="3806881"/>
            <a:ext cx="0" cy="218541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01" name="Picture 100">
            <a:extLst>
              <a:ext uri="{FF2B5EF4-FFF2-40B4-BE49-F238E27FC236}">
                <a16:creationId xmlns:a16="http://schemas.microsoft.com/office/drawing/2014/main" id="{DB908350-C5BB-4A24-AAE8-4B06250D837E}"/>
              </a:ext>
            </a:extLst>
          </p:cNvPr>
          <p:cNvPicPr>
            <a:picLocks noChangeAspect="1"/>
          </p:cNvPicPr>
          <p:nvPr/>
        </p:nvPicPr>
        <p:blipFill>
          <a:blip r:embed="rId3"/>
          <a:stretch>
            <a:fillRect/>
          </a:stretch>
        </p:blipFill>
        <p:spPr>
          <a:xfrm>
            <a:off x="9745968" y="3542529"/>
            <a:ext cx="2000250" cy="2286000"/>
          </a:xfrm>
          <a:prstGeom prst="rect">
            <a:avLst/>
          </a:prstGeom>
        </p:spPr>
      </p:pic>
      <p:sp>
        <p:nvSpPr>
          <p:cNvPr id="102" name="TextBox 101">
            <a:extLst>
              <a:ext uri="{FF2B5EF4-FFF2-40B4-BE49-F238E27FC236}">
                <a16:creationId xmlns:a16="http://schemas.microsoft.com/office/drawing/2014/main" id="{1AFAB820-160D-4828-9EAD-62A5DDE6B907}"/>
              </a:ext>
            </a:extLst>
          </p:cNvPr>
          <p:cNvSpPr txBox="1"/>
          <p:nvPr/>
        </p:nvSpPr>
        <p:spPr>
          <a:xfrm>
            <a:off x="8550271" y="5931337"/>
            <a:ext cx="227351" cy="369332"/>
          </a:xfrm>
          <a:prstGeom prst="rect">
            <a:avLst/>
          </a:prstGeom>
          <a:noFill/>
        </p:spPr>
        <p:txBody>
          <a:bodyPr wrap="square" rtlCol="0">
            <a:spAutoFit/>
          </a:bodyPr>
          <a:lstStyle/>
          <a:p>
            <a:r>
              <a:rPr lang="en-US" dirty="0"/>
              <a:t>x</a:t>
            </a:r>
            <a:endParaRPr lang="LID4096" dirty="0"/>
          </a:p>
        </p:txBody>
      </p:sp>
      <p:sp>
        <p:nvSpPr>
          <p:cNvPr id="103" name="TextBox 102">
            <a:extLst>
              <a:ext uri="{FF2B5EF4-FFF2-40B4-BE49-F238E27FC236}">
                <a16:creationId xmlns:a16="http://schemas.microsoft.com/office/drawing/2014/main" id="{D7E39E8B-EDC0-4CDF-BAE0-B8490497E0D9}"/>
              </a:ext>
            </a:extLst>
          </p:cNvPr>
          <p:cNvSpPr txBox="1"/>
          <p:nvPr/>
        </p:nvSpPr>
        <p:spPr>
          <a:xfrm>
            <a:off x="11395452" y="5931337"/>
            <a:ext cx="227351" cy="369332"/>
          </a:xfrm>
          <a:prstGeom prst="rect">
            <a:avLst/>
          </a:prstGeom>
          <a:noFill/>
        </p:spPr>
        <p:txBody>
          <a:bodyPr wrap="square" rtlCol="0">
            <a:spAutoFit/>
          </a:bodyPr>
          <a:lstStyle/>
          <a:p>
            <a:r>
              <a:rPr lang="en-US" dirty="0"/>
              <a:t>z</a:t>
            </a:r>
            <a:endParaRPr lang="LID4096" dirty="0"/>
          </a:p>
        </p:txBody>
      </p:sp>
      <p:sp>
        <p:nvSpPr>
          <p:cNvPr id="104" name="TextBox 103">
            <a:extLst>
              <a:ext uri="{FF2B5EF4-FFF2-40B4-BE49-F238E27FC236}">
                <a16:creationId xmlns:a16="http://schemas.microsoft.com/office/drawing/2014/main" id="{4CC8B2E0-CBC0-493D-A9AF-58D841FF9039}"/>
              </a:ext>
            </a:extLst>
          </p:cNvPr>
          <p:cNvSpPr txBox="1"/>
          <p:nvPr/>
        </p:nvSpPr>
        <p:spPr>
          <a:xfrm>
            <a:off x="6513586" y="3475982"/>
            <a:ext cx="227351" cy="369332"/>
          </a:xfrm>
          <a:prstGeom prst="rect">
            <a:avLst/>
          </a:prstGeom>
          <a:noFill/>
        </p:spPr>
        <p:txBody>
          <a:bodyPr wrap="square" rtlCol="0">
            <a:spAutoFit/>
          </a:bodyPr>
          <a:lstStyle/>
          <a:p>
            <a:r>
              <a:rPr lang="en-US" dirty="0"/>
              <a:t>y</a:t>
            </a:r>
            <a:endParaRPr lang="LID4096" dirty="0"/>
          </a:p>
        </p:txBody>
      </p:sp>
      <p:sp>
        <p:nvSpPr>
          <p:cNvPr id="105" name="TextBox 104">
            <a:extLst>
              <a:ext uri="{FF2B5EF4-FFF2-40B4-BE49-F238E27FC236}">
                <a16:creationId xmlns:a16="http://schemas.microsoft.com/office/drawing/2014/main" id="{1F6C6D01-4E2B-4F56-93B1-54741E0D3FA7}"/>
              </a:ext>
            </a:extLst>
          </p:cNvPr>
          <p:cNvSpPr txBox="1"/>
          <p:nvPr/>
        </p:nvSpPr>
        <p:spPr>
          <a:xfrm>
            <a:off x="9344361" y="3475982"/>
            <a:ext cx="227351" cy="369332"/>
          </a:xfrm>
          <a:prstGeom prst="rect">
            <a:avLst/>
          </a:prstGeom>
          <a:noFill/>
        </p:spPr>
        <p:txBody>
          <a:bodyPr wrap="square" rtlCol="0">
            <a:spAutoFit/>
          </a:bodyPr>
          <a:lstStyle/>
          <a:p>
            <a:r>
              <a:rPr lang="en-US" dirty="0"/>
              <a:t>y</a:t>
            </a:r>
            <a:endParaRPr lang="LID4096" dirty="0"/>
          </a:p>
        </p:txBody>
      </p:sp>
    </p:spTree>
    <p:extLst>
      <p:ext uri="{BB962C8B-B14F-4D97-AF65-F5344CB8AC3E}">
        <p14:creationId xmlns:p14="http://schemas.microsoft.com/office/powerpoint/2010/main" val="1172679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0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4"/>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0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p:bldP spid="103" grpId="0"/>
      <p:bldP spid="104" grpId="0"/>
      <p:bldP spid="10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264E82-EF09-4BC3-BB0E-27AF0F5098EF}"/>
              </a:ext>
            </a:extLst>
          </p:cNvPr>
          <p:cNvSpPr txBox="1"/>
          <p:nvPr/>
        </p:nvSpPr>
        <p:spPr>
          <a:xfrm>
            <a:off x="923191" y="670567"/>
            <a:ext cx="9741877" cy="1384995"/>
          </a:xfrm>
          <a:prstGeom prst="rect">
            <a:avLst/>
          </a:prstGeom>
          <a:noFill/>
        </p:spPr>
        <p:txBody>
          <a:bodyPr wrap="square" rtlCol="0">
            <a:spAutoFit/>
          </a:bodyPr>
          <a:lstStyle/>
          <a:p>
            <a:pPr>
              <a:lnSpc>
                <a:spcPct val="150000"/>
              </a:lnSpc>
            </a:pPr>
            <a:r>
              <a:rPr lang="en-US" sz="2000" b="1" dirty="0"/>
              <a:t>Types of Machine Learning</a:t>
            </a:r>
          </a:p>
          <a:p>
            <a:r>
              <a:rPr lang="en-US" dirty="0"/>
              <a:t>Supervised learning -  uses labeled inputs (meaning the input has a corresponding output label) to train models and learn outputs</a:t>
            </a:r>
          </a:p>
          <a:p>
            <a:r>
              <a:rPr lang="en-US" b="1" dirty="0"/>
              <a:t>Unsupervised learning </a:t>
            </a:r>
            <a:r>
              <a:rPr lang="en-US" dirty="0"/>
              <a:t>-  uses unlabeled data to learn about patterns in data</a:t>
            </a:r>
          </a:p>
        </p:txBody>
      </p:sp>
      <p:grpSp>
        <p:nvGrpSpPr>
          <p:cNvPr id="5" name="Group 4">
            <a:extLst>
              <a:ext uri="{FF2B5EF4-FFF2-40B4-BE49-F238E27FC236}">
                <a16:creationId xmlns:a16="http://schemas.microsoft.com/office/drawing/2014/main" id="{FEBEF254-6991-44AA-AE29-12BB4D63F0F7}"/>
              </a:ext>
            </a:extLst>
          </p:cNvPr>
          <p:cNvGrpSpPr/>
          <p:nvPr/>
        </p:nvGrpSpPr>
        <p:grpSpPr>
          <a:xfrm>
            <a:off x="2080359" y="2320177"/>
            <a:ext cx="4136762" cy="2913709"/>
            <a:chOff x="300424" y="2250831"/>
            <a:chExt cx="4136762" cy="2913709"/>
          </a:xfrm>
        </p:grpSpPr>
        <p:pic>
          <p:nvPicPr>
            <p:cNvPr id="6" name="Picture 5">
              <a:extLst>
                <a:ext uri="{FF2B5EF4-FFF2-40B4-BE49-F238E27FC236}">
                  <a16:creationId xmlns:a16="http://schemas.microsoft.com/office/drawing/2014/main" id="{C0022004-2F8C-4F83-9D86-191204402073}"/>
                </a:ext>
              </a:extLst>
            </p:cNvPr>
            <p:cNvPicPr>
              <a:picLocks noChangeAspect="1"/>
            </p:cNvPicPr>
            <p:nvPr/>
          </p:nvPicPr>
          <p:blipFill rotWithShape="1">
            <a:blip r:embed="rId2"/>
            <a:srcRect t="4834" r="57164" b="22017"/>
            <a:stretch/>
          </p:blipFill>
          <p:spPr>
            <a:xfrm>
              <a:off x="1223130" y="2250831"/>
              <a:ext cx="2856501" cy="2620108"/>
            </a:xfrm>
            <a:prstGeom prst="rect">
              <a:avLst/>
            </a:prstGeom>
          </p:spPr>
        </p:pic>
        <p:sp>
          <p:nvSpPr>
            <p:cNvPr id="3" name="Rectangle 2">
              <a:extLst>
                <a:ext uri="{FF2B5EF4-FFF2-40B4-BE49-F238E27FC236}">
                  <a16:creationId xmlns:a16="http://schemas.microsoft.com/office/drawing/2014/main" id="{0A47E9E5-45AE-4E8A-84FA-E33FD1FFF7E8}"/>
                </a:ext>
              </a:extLst>
            </p:cNvPr>
            <p:cNvSpPr/>
            <p:nvPr/>
          </p:nvSpPr>
          <p:spPr>
            <a:xfrm>
              <a:off x="3059675" y="3818851"/>
              <a:ext cx="1377511" cy="12473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Rectangle 9">
              <a:extLst>
                <a:ext uri="{FF2B5EF4-FFF2-40B4-BE49-F238E27FC236}">
                  <a16:creationId xmlns:a16="http://schemas.microsoft.com/office/drawing/2014/main" id="{470B6626-F04E-4350-9ED3-A2C47A02C283}"/>
                </a:ext>
              </a:extLst>
            </p:cNvPr>
            <p:cNvSpPr/>
            <p:nvPr/>
          </p:nvSpPr>
          <p:spPr>
            <a:xfrm>
              <a:off x="300424" y="3567020"/>
              <a:ext cx="1377511" cy="1597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grpSp>
      <p:grpSp>
        <p:nvGrpSpPr>
          <p:cNvPr id="14" name="Group 13">
            <a:extLst>
              <a:ext uri="{FF2B5EF4-FFF2-40B4-BE49-F238E27FC236}">
                <a16:creationId xmlns:a16="http://schemas.microsoft.com/office/drawing/2014/main" id="{D32A0B76-013B-49DF-B0FC-F9ABADE284E9}"/>
              </a:ext>
            </a:extLst>
          </p:cNvPr>
          <p:cNvGrpSpPr/>
          <p:nvPr/>
        </p:nvGrpSpPr>
        <p:grpSpPr>
          <a:xfrm>
            <a:off x="5184915" y="4057773"/>
            <a:ext cx="2915206" cy="2745344"/>
            <a:chOff x="4491481" y="3985394"/>
            <a:chExt cx="2915206" cy="2745344"/>
          </a:xfrm>
        </p:grpSpPr>
        <p:pic>
          <p:nvPicPr>
            <p:cNvPr id="9" name="Picture 8">
              <a:extLst>
                <a:ext uri="{FF2B5EF4-FFF2-40B4-BE49-F238E27FC236}">
                  <a16:creationId xmlns:a16="http://schemas.microsoft.com/office/drawing/2014/main" id="{2EF7B891-81E0-42E3-96A7-DC01F5FDE7EF}"/>
                </a:ext>
              </a:extLst>
            </p:cNvPr>
            <p:cNvPicPr>
              <a:picLocks noChangeAspect="1"/>
            </p:cNvPicPr>
            <p:nvPr/>
          </p:nvPicPr>
          <p:blipFill rotWithShape="1">
            <a:blip r:embed="rId2"/>
            <a:srcRect l="32288" t="55400" r="26179"/>
            <a:stretch/>
          </p:blipFill>
          <p:spPr>
            <a:xfrm>
              <a:off x="4598377" y="4802439"/>
              <a:ext cx="2769577" cy="1597520"/>
            </a:xfrm>
            <a:prstGeom prst="rect">
              <a:avLst/>
            </a:prstGeom>
          </p:spPr>
        </p:pic>
        <p:sp>
          <p:nvSpPr>
            <p:cNvPr id="11" name="Rectangle 10">
              <a:extLst>
                <a:ext uri="{FF2B5EF4-FFF2-40B4-BE49-F238E27FC236}">
                  <a16:creationId xmlns:a16="http://schemas.microsoft.com/office/drawing/2014/main" id="{3B737F57-81D4-4CA9-9367-F6649CB82895}"/>
                </a:ext>
              </a:extLst>
            </p:cNvPr>
            <p:cNvSpPr/>
            <p:nvPr/>
          </p:nvSpPr>
          <p:spPr>
            <a:xfrm>
              <a:off x="6029176" y="3985394"/>
              <a:ext cx="1377511" cy="12473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Rectangle 12">
              <a:extLst>
                <a:ext uri="{FF2B5EF4-FFF2-40B4-BE49-F238E27FC236}">
                  <a16:creationId xmlns:a16="http://schemas.microsoft.com/office/drawing/2014/main" id="{5C90EC53-B8B7-4D1E-BDC4-5BE51709309F}"/>
                </a:ext>
              </a:extLst>
            </p:cNvPr>
            <p:cNvSpPr/>
            <p:nvPr/>
          </p:nvSpPr>
          <p:spPr>
            <a:xfrm>
              <a:off x="4491481" y="6130871"/>
              <a:ext cx="1377511" cy="5998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grpSp>
      <p:grpSp>
        <p:nvGrpSpPr>
          <p:cNvPr id="18" name="Group 17">
            <a:extLst>
              <a:ext uri="{FF2B5EF4-FFF2-40B4-BE49-F238E27FC236}">
                <a16:creationId xmlns:a16="http://schemas.microsoft.com/office/drawing/2014/main" id="{447F9CE1-9393-4117-80A5-C9AD1DA25BA5}"/>
              </a:ext>
            </a:extLst>
          </p:cNvPr>
          <p:cNvGrpSpPr/>
          <p:nvPr/>
        </p:nvGrpSpPr>
        <p:grpSpPr>
          <a:xfrm>
            <a:off x="7000073" y="1817623"/>
            <a:ext cx="3804379" cy="3053316"/>
            <a:chOff x="7277493" y="1772239"/>
            <a:chExt cx="3804379" cy="3053316"/>
          </a:xfrm>
        </p:grpSpPr>
        <p:pic>
          <p:nvPicPr>
            <p:cNvPr id="7" name="Picture 6">
              <a:extLst>
                <a:ext uri="{FF2B5EF4-FFF2-40B4-BE49-F238E27FC236}">
                  <a16:creationId xmlns:a16="http://schemas.microsoft.com/office/drawing/2014/main" id="{89F74A9C-AFFB-4204-9093-773E06D5B6EB}"/>
                </a:ext>
              </a:extLst>
            </p:cNvPr>
            <p:cNvPicPr>
              <a:picLocks noChangeAspect="1"/>
            </p:cNvPicPr>
            <p:nvPr/>
          </p:nvPicPr>
          <p:blipFill rotWithShape="1">
            <a:blip r:embed="rId2"/>
            <a:srcRect l="58454" r="2782" b="34952"/>
            <a:stretch/>
          </p:blipFill>
          <p:spPr>
            <a:xfrm>
              <a:off x="7754815" y="2250831"/>
              <a:ext cx="2584939" cy="2329961"/>
            </a:xfrm>
            <a:prstGeom prst="rect">
              <a:avLst/>
            </a:prstGeom>
          </p:spPr>
        </p:pic>
        <p:sp>
          <p:nvSpPr>
            <p:cNvPr id="15" name="Rectangle 14">
              <a:extLst>
                <a:ext uri="{FF2B5EF4-FFF2-40B4-BE49-F238E27FC236}">
                  <a16:creationId xmlns:a16="http://schemas.microsoft.com/office/drawing/2014/main" id="{1ED5EF16-D458-4867-920D-C38593DD0E43}"/>
                </a:ext>
              </a:extLst>
            </p:cNvPr>
            <p:cNvSpPr/>
            <p:nvPr/>
          </p:nvSpPr>
          <p:spPr>
            <a:xfrm>
              <a:off x="7277493" y="3731648"/>
              <a:ext cx="1127344" cy="1044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6" name="Rectangle 15">
              <a:extLst>
                <a:ext uri="{FF2B5EF4-FFF2-40B4-BE49-F238E27FC236}">
                  <a16:creationId xmlns:a16="http://schemas.microsoft.com/office/drawing/2014/main" id="{04FB44C7-DAC1-4B4C-83CB-6EE6C1B0D73A}"/>
                </a:ext>
              </a:extLst>
            </p:cNvPr>
            <p:cNvSpPr/>
            <p:nvPr/>
          </p:nvSpPr>
          <p:spPr>
            <a:xfrm>
              <a:off x="9268703" y="1772239"/>
              <a:ext cx="1377511" cy="8004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7" name="Rectangle 16">
              <a:extLst>
                <a:ext uri="{FF2B5EF4-FFF2-40B4-BE49-F238E27FC236}">
                  <a16:creationId xmlns:a16="http://schemas.microsoft.com/office/drawing/2014/main" id="{7588C730-1E06-47E9-AD97-59E0608A022B}"/>
                </a:ext>
              </a:extLst>
            </p:cNvPr>
            <p:cNvSpPr/>
            <p:nvPr/>
          </p:nvSpPr>
          <p:spPr>
            <a:xfrm>
              <a:off x="10043478" y="3781142"/>
              <a:ext cx="1038394" cy="1044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grpSp>
    </p:spTree>
    <p:extLst>
      <p:ext uri="{BB962C8B-B14F-4D97-AF65-F5344CB8AC3E}">
        <p14:creationId xmlns:p14="http://schemas.microsoft.com/office/powerpoint/2010/main" val="500871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264E82-EF09-4BC3-BB0E-27AF0F5098EF}"/>
              </a:ext>
            </a:extLst>
          </p:cNvPr>
          <p:cNvSpPr txBox="1"/>
          <p:nvPr/>
        </p:nvSpPr>
        <p:spPr>
          <a:xfrm>
            <a:off x="923191" y="670567"/>
            <a:ext cx="9741877" cy="1938992"/>
          </a:xfrm>
          <a:prstGeom prst="rect">
            <a:avLst/>
          </a:prstGeom>
          <a:noFill/>
        </p:spPr>
        <p:txBody>
          <a:bodyPr wrap="square" rtlCol="0">
            <a:spAutoFit/>
          </a:bodyPr>
          <a:lstStyle/>
          <a:p>
            <a:pPr>
              <a:lnSpc>
                <a:spcPct val="150000"/>
              </a:lnSpc>
            </a:pPr>
            <a:r>
              <a:rPr lang="en-US" sz="2000" b="1" dirty="0"/>
              <a:t>Types of Machine Learning</a:t>
            </a:r>
          </a:p>
          <a:p>
            <a:r>
              <a:rPr lang="en-US" dirty="0"/>
              <a:t>Supervised learning -  uses labeled inputs (meaning the input has a corresponding output label) to train models and learn outputs</a:t>
            </a:r>
          </a:p>
          <a:p>
            <a:r>
              <a:rPr lang="en-US" dirty="0"/>
              <a:t>Unsupervised learning -  uses unlabeled data to learn about patterns in data</a:t>
            </a:r>
          </a:p>
          <a:p>
            <a:r>
              <a:rPr lang="en-US" b="1" dirty="0"/>
              <a:t>Reinforcement learning </a:t>
            </a:r>
            <a:r>
              <a:rPr lang="en-US" dirty="0"/>
              <a:t>– agent learning in interactive environment based on reward and penalties</a:t>
            </a:r>
          </a:p>
          <a:p>
            <a:endParaRPr lang="LID4096" dirty="0"/>
          </a:p>
        </p:txBody>
      </p:sp>
      <p:pic>
        <p:nvPicPr>
          <p:cNvPr id="4" name="Picture 3">
            <a:extLst>
              <a:ext uri="{FF2B5EF4-FFF2-40B4-BE49-F238E27FC236}">
                <a16:creationId xmlns:a16="http://schemas.microsoft.com/office/drawing/2014/main" id="{A6486D99-DC18-44D0-9D3A-9F940D7F999F}"/>
              </a:ext>
            </a:extLst>
          </p:cNvPr>
          <p:cNvPicPr>
            <a:picLocks noChangeAspect="1"/>
          </p:cNvPicPr>
          <p:nvPr/>
        </p:nvPicPr>
        <p:blipFill rotWithShape="1">
          <a:blip r:embed="rId2"/>
          <a:srcRect l="4228" r="800" b="2133"/>
          <a:stretch/>
        </p:blipFill>
        <p:spPr>
          <a:xfrm>
            <a:off x="1677971" y="2491217"/>
            <a:ext cx="3392756" cy="3617352"/>
          </a:xfrm>
          <a:prstGeom prst="rect">
            <a:avLst/>
          </a:prstGeom>
        </p:spPr>
      </p:pic>
      <p:pic>
        <p:nvPicPr>
          <p:cNvPr id="5" name="Picture 4">
            <a:extLst>
              <a:ext uri="{FF2B5EF4-FFF2-40B4-BE49-F238E27FC236}">
                <a16:creationId xmlns:a16="http://schemas.microsoft.com/office/drawing/2014/main" id="{BB4ECDA2-E447-442D-81B0-310AED056B7E}"/>
              </a:ext>
            </a:extLst>
          </p:cNvPr>
          <p:cNvPicPr>
            <a:picLocks noChangeAspect="1"/>
          </p:cNvPicPr>
          <p:nvPr/>
        </p:nvPicPr>
        <p:blipFill rotWithShape="1">
          <a:blip r:embed="rId3"/>
          <a:srcRect l="2703" t="1013" r="1560" b="1062"/>
          <a:stretch/>
        </p:blipFill>
        <p:spPr>
          <a:xfrm>
            <a:off x="6171519" y="2438822"/>
            <a:ext cx="3392757" cy="3722141"/>
          </a:xfrm>
          <a:prstGeom prst="rect">
            <a:avLst/>
          </a:prstGeom>
        </p:spPr>
      </p:pic>
    </p:spTree>
    <p:extLst>
      <p:ext uri="{BB962C8B-B14F-4D97-AF65-F5344CB8AC3E}">
        <p14:creationId xmlns:p14="http://schemas.microsoft.com/office/powerpoint/2010/main" val="1372118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3625C0-90C4-401F-861F-F26240AE74DB}"/>
              </a:ext>
            </a:extLst>
          </p:cNvPr>
          <p:cNvSpPr txBox="1"/>
          <p:nvPr/>
        </p:nvSpPr>
        <p:spPr>
          <a:xfrm>
            <a:off x="1095867" y="766805"/>
            <a:ext cx="6094428" cy="464871"/>
          </a:xfrm>
          <a:prstGeom prst="rect">
            <a:avLst/>
          </a:prstGeom>
          <a:noFill/>
        </p:spPr>
        <p:txBody>
          <a:bodyPr wrap="square">
            <a:spAutoFit/>
          </a:bodyPr>
          <a:lstStyle/>
          <a:p>
            <a:pPr>
              <a:lnSpc>
                <a:spcPct val="150000"/>
              </a:lnSpc>
            </a:pPr>
            <a:r>
              <a:rPr lang="en-US" sz="1800" b="1" dirty="0"/>
              <a:t>Machine Learning</a:t>
            </a:r>
          </a:p>
        </p:txBody>
      </p:sp>
      <p:sp>
        <p:nvSpPr>
          <p:cNvPr id="4" name="Rectangle 3">
            <a:extLst>
              <a:ext uri="{FF2B5EF4-FFF2-40B4-BE49-F238E27FC236}">
                <a16:creationId xmlns:a16="http://schemas.microsoft.com/office/drawing/2014/main" id="{0FC875CE-E006-4E06-8949-9C574BF17CDE}"/>
              </a:ext>
            </a:extLst>
          </p:cNvPr>
          <p:cNvSpPr/>
          <p:nvPr/>
        </p:nvSpPr>
        <p:spPr>
          <a:xfrm>
            <a:off x="4953000" y="2243579"/>
            <a:ext cx="2286000" cy="2286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TextBox 4">
            <a:extLst>
              <a:ext uri="{FF2B5EF4-FFF2-40B4-BE49-F238E27FC236}">
                <a16:creationId xmlns:a16="http://schemas.microsoft.com/office/drawing/2014/main" id="{A6C4A241-ED9A-4161-9EDA-6BD5A49D817C}"/>
              </a:ext>
            </a:extLst>
          </p:cNvPr>
          <p:cNvSpPr txBox="1"/>
          <p:nvPr/>
        </p:nvSpPr>
        <p:spPr>
          <a:xfrm>
            <a:off x="5028022" y="3154143"/>
            <a:ext cx="2135956" cy="464871"/>
          </a:xfrm>
          <a:prstGeom prst="rect">
            <a:avLst/>
          </a:prstGeom>
          <a:noFill/>
        </p:spPr>
        <p:txBody>
          <a:bodyPr wrap="square">
            <a:spAutoFit/>
          </a:bodyPr>
          <a:lstStyle/>
          <a:p>
            <a:pPr algn="ctr">
              <a:lnSpc>
                <a:spcPct val="150000"/>
              </a:lnSpc>
            </a:pPr>
            <a:r>
              <a:rPr lang="en-US" sz="1800" b="1" dirty="0"/>
              <a:t>Model</a:t>
            </a:r>
          </a:p>
        </p:txBody>
      </p:sp>
      <p:cxnSp>
        <p:nvCxnSpPr>
          <p:cNvPr id="7" name="Straight Arrow Connector 6">
            <a:extLst>
              <a:ext uri="{FF2B5EF4-FFF2-40B4-BE49-F238E27FC236}">
                <a16:creationId xmlns:a16="http://schemas.microsoft.com/office/drawing/2014/main" id="{31501CAD-3908-4ADD-83F6-4F915E0A9030}"/>
              </a:ext>
            </a:extLst>
          </p:cNvPr>
          <p:cNvCxnSpPr/>
          <p:nvPr/>
        </p:nvCxnSpPr>
        <p:spPr>
          <a:xfrm>
            <a:off x="4072379" y="2630078"/>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3F55C3A-88A5-4252-973B-79A217FFD80F}"/>
              </a:ext>
            </a:extLst>
          </p:cNvPr>
          <p:cNvCxnSpPr/>
          <p:nvPr/>
        </p:nvCxnSpPr>
        <p:spPr>
          <a:xfrm>
            <a:off x="4072379" y="299929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976CD49-434D-4129-BD9D-7B15623017C6}"/>
              </a:ext>
            </a:extLst>
          </p:cNvPr>
          <p:cNvSpPr txBox="1"/>
          <p:nvPr/>
        </p:nvSpPr>
        <p:spPr>
          <a:xfrm>
            <a:off x="2588051" y="2330962"/>
            <a:ext cx="2135956" cy="464871"/>
          </a:xfrm>
          <a:prstGeom prst="rect">
            <a:avLst/>
          </a:prstGeom>
          <a:noFill/>
        </p:spPr>
        <p:txBody>
          <a:bodyPr wrap="square">
            <a:spAutoFit/>
          </a:bodyPr>
          <a:lstStyle/>
          <a:p>
            <a:pPr algn="ctr">
              <a:lnSpc>
                <a:spcPct val="150000"/>
              </a:lnSpc>
            </a:pPr>
            <a:r>
              <a:rPr lang="en-US" sz="1800" dirty="0"/>
              <a:t>Input 1</a:t>
            </a:r>
          </a:p>
        </p:txBody>
      </p:sp>
      <p:sp>
        <p:nvSpPr>
          <p:cNvPr id="10" name="TextBox 9">
            <a:extLst>
              <a:ext uri="{FF2B5EF4-FFF2-40B4-BE49-F238E27FC236}">
                <a16:creationId xmlns:a16="http://schemas.microsoft.com/office/drawing/2014/main" id="{CA5BB1F5-DC09-4ECA-9DFD-B0533CF5818F}"/>
              </a:ext>
            </a:extLst>
          </p:cNvPr>
          <p:cNvSpPr txBox="1"/>
          <p:nvPr/>
        </p:nvSpPr>
        <p:spPr>
          <a:xfrm>
            <a:off x="2592765" y="2693410"/>
            <a:ext cx="2135956" cy="464871"/>
          </a:xfrm>
          <a:prstGeom prst="rect">
            <a:avLst/>
          </a:prstGeom>
          <a:noFill/>
        </p:spPr>
        <p:txBody>
          <a:bodyPr wrap="square">
            <a:spAutoFit/>
          </a:bodyPr>
          <a:lstStyle/>
          <a:p>
            <a:pPr algn="ctr">
              <a:lnSpc>
                <a:spcPct val="150000"/>
              </a:lnSpc>
            </a:pPr>
            <a:r>
              <a:rPr lang="en-US" sz="1800" dirty="0"/>
              <a:t>Input 2</a:t>
            </a:r>
          </a:p>
        </p:txBody>
      </p:sp>
      <p:cxnSp>
        <p:nvCxnSpPr>
          <p:cNvPr id="11" name="Straight Arrow Connector 10">
            <a:extLst>
              <a:ext uri="{FF2B5EF4-FFF2-40B4-BE49-F238E27FC236}">
                <a16:creationId xmlns:a16="http://schemas.microsoft.com/office/drawing/2014/main" id="{2D197315-F3AC-45BD-9A2F-6C586D43C0F0}"/>
              </a:ext>
            </a:extLst>
          </p:cNvPr>
          <p:cNvCxnSpPr/>
          <p:nvPr/>
        </p:nvCxnSpPr>
        <p:spPr>
          <a:xfrm>
            <a:off x="4072379" y="4194235"/>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9389AB2-0D27-4015-BA27-4414547D6079}"/>
              </a:ext>
            </a:extLst>
          </p:cNvPr>
          <p:cNvSpPr txBox="1"/>
          <p:nvPr/>
        </p:nvSpPr>
        <p:spPr>
          <a:xfrm>
            <a:off x="2588051" y="3895119"/>
            <a:ext cx="2135956" cy="464871"/>
          </a:xfrm>
          <a:prstGeom prst="rect">
            <a:avLst/>
          </a:prstGeom>
          <a:noFill/>
        </p:spPr>
        <p:txBody>
          <a:bodyPr wrap="square">
            <a:spAutoFit/>
          </a:bodyPr>
          <a:lstStyle/>
          <a:p>
            <a:pPr algn="ctr">
              <a:lnSpc>
                <a:spcPct val="150000"/>
              </a:lnSpc>
            </a:pPr>
            <a:r>
              <a:rPr lang="en-US" sz="1800" dirty="0"/>
              <a:t>Input n</a:t>
            </a:r>
          </a:p>
        </p:txBody>
      </p:sp>
      <p:sp>
        <p:nvSpPr>
          <p:cNvPr id="13" name="TextBox 12">
            <a:extLst>
              <a:ext uri="{FF2B5EF4-FFF2-40B4-BE49-F238E27FC236}">
                <a16:creationId xmlns:a16="http://schemas.microsoft.com/office/drawing/2014/main" id="{0F5D1EDF-F0C0-4309-A548-690C8365EF02}"/>
              </a:ext>
            </a:extLst>
          </p:cNvPr>
          <p:cNvSpPr txBox="1"/>
          <p:nvPr/>
        </p:nvSpPr>
        <p:spPr>
          <a:xfrm>
            <a:off x="2588051" y="3305181"/>
            <a:ext cx="2135956" cy="464871"/>
          </a:xfrm>
          <a:prstGeom prst="rect">
            <a:avLst/>
          </a:prstGeom>
          <a:noFill/>
        </p:spPr>
        <p:txBody>
          <a:bodyPr wrap="square">
            <a:spAutoFit/>
          </a:bodyPr>
          <a:lstStyle/>
          <a:p>
            <a:pPr algn="ctr">
              <a:lnSpc>
                <a:spcPct val="150000"/>
              </a:lnSpc>
            </a:pPr>
            <a:r>
              <a:rPr lang="en-US" sz="1800" dirty="0"/>
              <a:t>…</a:t>
            </a:r>
          </a:p>
        </p:txBody>
      </p:sp>
      <p:cxnSp>
        <p:nvCxnSpPr>
          <p:cNvPr id="14" name="Straight Arrow Connector 13">
            <a:extLst>
              <a:ext uri="{FF2B5EF4-FFF2-40B4-BE49-F238E27FC236}">
                <a16:creationId xmlns:a16="http://schemas.microsoft.com/office/drawing/2014/main" id="{D23D9BEC-C7FF-4BD4-B2C0-7C0318129EEC}"/>
              </a:ext>
            </a:extLst>
          </p:cNvPr>
          <p:cNvCxnSpPr/>
          <p:nvPr/>
        </p:nvCxnSpPr>
        <p:spPr>
          <a:xfrm>
            <a:off x="7239000" y="3386578"/>
            <a:ext cx="8806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8DEB890-49E2-4CD9-AD39-9CF308E43133}"/>
              </a:ext>
            </a:extLst>
          </p:cNvPr>
          <p:cNvSpPr txBox="1"/>
          <p:nvPr/>
        </p:nvSpPr>
        <p:spPr>
          <a:xfrm>
            <a:off x="7595254" y="2969187"/>
            <a:ext cx="2135956" cy="880369"/>
          </a:xfrm>
          <a:prstGeom prst="rect">
            <a:avLst/>
          </a:prstGeom>
          <a:noFill/>
        </p:spPr>
        <p:txBody>
          <a:bodyPr wrap="square">
            <a:spAutoFit/>
          </a:bodyPr>
          <a:lstStyle/>
          <a:p>
            <a:pPr algn="ctr">
              <a:lnSpc>
                <a:spcPct val="150000"/>
              </a:lnSpc>
            </a:pPr>
            <a:r>
              <a:rPr lang="en-US" sz="1800" dirty="0"/>
              <a:t>Output</a:t>
            </a:r>
            <a:br>
              <a:rPr lang="en-US" sz="1800" dirty="0"/>
            </a:br>
            <a:r>
              <a:rPr lang="en-US" sz="1800" dirty="0"/>
              <a:t>(prediction)</a:t>
            </a:r>
          </a:p>
        </p:txBody>
      </p:sp>
    </p:spTree>
    <p:extLst>
      <p:ext uri="{BB962C8B-B14F-4D97-AF65-F5344CB8AC3E}">
        <p14:creationId xmlns:p14="http://schemas.microsoft.com/office/powerpoint/2010/main" val="3287670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1CBAB6-BB29-4434-A9A5-5B6C05BD1B29}"/>
              </a:ext>
            </a:extLst>
          </p:cNvPr>
          <p:cNvSpPr txBox="1"/>
          <p:nvPr/>
        </p:nvSpPr>
        <p:spPr>
          <a:xfrm>
            <a:off x="923191" y="670567"/>
            <a:ext cx="9741877" cy="1708160"/>
          </a:xfrm>
          <a:prstGeom prst="rect">
            <a:avLst/>
          </a:prstGeom>
          <a:noFill/>
        </p:spPr>
        <p:txBody>
          <a:bodyPr wrap="square" rtlCol="0">
            <a:spAutoFit/>
          </a:bodyPr>
          <a:lstStyle/>
          <a:p>
            <a:pPr>
              <a:lnSpc>
                <a:spcPct val="150000"/>
              </a:lnSpc>
            </a:pPr>
            <a:r>
              <a:rPr lang="en-US" sz="2000" b="1" dirty="0"/>
              <a:t>Features</a:t>
            </a:r>
          </a:p>
          <a:p>
            <a:pPr>
              <a:lnSpc>
                <a:spcPct val="150000"/>
              </a:lnSpc>
            </a:pPr>
            <a:r>
              <a:rPr lang="en-US" sz="2000" b="1" dirty="0"/>
              <a:t>Qualitative – </a:t>
            </a:r>
            <a:r>
              <a:rPr lang="en-US" sz="2000" dirty="0"/>
              <a:t>categorical data (finite number of categories or groups)</a:t>
            </a:r>
          </a:p>
          <a:p>
            <a:pPr>
              <a:lnSpc>
                <a:spcPct val="150000"/>
              </a:lnSpc>
            </a:pPr>
            <a:endParaRPr lang="en-US" dirty="0"/>
          </a:p>
          <a:p>
            <a:endParaRPr lang="LID4096" dirty="0"/>
          </a:p>
        </p:txBody>
      </p:sp>
      <p:pic>
        <p:nvPicPr>
          <p:cNvPr id="1026" name="Picture 2" descr="World flags clipart - Etsy.de">
            <a:extLst>
              <a:ext uri="{FF2B5EF4-FFF2-40B4-BE49-F238E27FC236}">
                <a16:creationId xmlns:a16="http://schemas.microsoft.com/office/drawing/2014/main" id="{188F403E-20D1-4B6C-84B2-90062344B52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407" t="9778" r="10000" b="9778"/>
          <a:stretch/>
        </p:blipFill>
        <p:spPr bwMode="auto">
          <a:xfrm>
            <a:off x="6126480" y="1879600"/>
            <a:ext cx="4641496" cy="463295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FC9AEC7-BB88-4F17-B89A-0D17A7B2CADA}"/>
              </a:ext>
            </a:extLst>
          </p:cNvPr>
          <p:cNvPicPr>
            <a:picLocks noChangeAspect="1"/>
          </p:cNvPicPr>
          <p:nvPr/>
        </p:nvPicPr>
        <p:blipFill rotWithShape="1">
          <a:blip r:embed="rId3"/>
          <a:srcRect t="2711"/>
          <a:stretch/>
        </p:blipFill>
        <p:spPr>
          <a:xfrm>
            <a:off x="1292599" y="2763520"/>
            <a:ext cx="3734321" cy="2947242"/>
          </a:xfrm>
          <a:prstGeom prst="rect">
            <a:avLst/>
          </a:prstGeom>
        </p:spPr>
      </p:pic>
      <p:sp>
        <p:nvSpPr>
          <p:cNvPr id="5" name="Rectangle 4">
            <a:extLst>
              <a:ext uri="{FF2B5EF4-FFF2-40B4-BE49-F238E27FC236}">
                <a16:creationId xmlns:a16="http://schemas.microsoft.com/office/drawing/2014/main" id="{598A9670-0005-42C5-892B-6F1C63B641BE}"/>
              </a:ext>
            </a:extLst>
          </p:cNvPr>
          <p:cNvSpPr/>
          <p:nvPr/>
        </p:nvSpPr>
        <p:spPr>
          <a:xfrm>
            <a:off x="3119120" y="2926080"/>
            <a:ext cx="5445760" cy="1869440"/>
          </a:xfrm>
          <a:prstGeom prst="rect">
            <a:avLst/>
          </a:prstGeom>
          <a:solidFill>
            <a:schemeClr val="bg1"/>
          </a:solid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6" name="TextBox 5">
            <a:extLst>
              <a:ext uri="{FF2B5EF4-FFF2-40B4-BE49-F238E27FC236}">
                <a16:creationId xmlns:a16="http://schemas.microsoft.com/office/drawing/2014/main" id="{A3E45991-33AB-46D9-A027-8B0C4216D737}"/>
              </a:ext>
            </a:extLst>
          </p:cNvPr>
          <p:cNvSpPr txBox="1"/>
          <p:nvPr/>
        </p:nvSpPr>
        <p:spPr>
          <a:xfrm>
            <a:off x="4069080" y="3383746"/>
            <a:ext cx="3545840" cy="954107"/>
          </a:xfrm>
          <a:prstGeom prst="rect">
            <a:avLst/>
          </a:prstGeom>
          <a:noFill/>
        </p:spPr>
        <p:txBody>
          <a:bodyPr wrap="square" rtlCol="0">
            <a:spAutoFit/>
          </a:bodyPr>
          <a:lstStyle/>
          <a:p>
            <a:pPr algn="ctr"/>
            <a:r>
              <a:rPr lang="en-US" sz="2800" b="1" dirty="0">
                <a:solidFill>
                  <a:srgbClr val="FF0000"/>
                </a:solidFill>
              </a:rPr>
              <a:t>Nominal Data</a:t>
            </a:r>
            <a:br>
              <a:rPr lang="en-US" sz="2800" b="1" dirty="0">
                <a:solidFill>
                  <a:srgbClr val="FF0000"/>
                </a:solidFill>
              </a:rPr>
            </a:br>
            <a:r>
              <a:rPr lang="en-US" sz="2800" b="1" dirty="0">
                <a:solidFill>
                  <a:srgbClr val="FF0000"/>
                </a:solidFill>
              </a:rPr>
              <a:t>(no inherent order)</a:t>
            </a:r>
            <a:endParaRPr lang="LID4096" sz="2800" b="1" dirty="0">
              <a:solidFill>
                <a:srgbClr val="FF0000"/>
              </a:solidFill>
            </a:endParaRPr>
          </a:p>
        </p:txBody>
      </p:sp>
    </p:spTree>
    <p:extLst>
      <p:ext uri="{BB962C8B-B14F-4D97-AF65-F5344CB8AC3E}">
        <p14:creationId xmlns:p14="http://schemas.microsoft.com/office/powerpoint/2010/main" val="289948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1CBAB6-BB29-4434-A9A5-5B6C05BD1B29}"/>
              </a:ext>
            </a:extLst>
          </p:cNvPr>
          <p:cNvSpPr txBox="1"/>
          <p:nvPr/>
        </p:nvSpPr>
        <p:spPr>
          <a:xfrm>
            <a:off x="923191" y="670567"/>
            <a:ext cx="10272974" cy="1661993"/>
          </a:xfrm>
          <a:prstGeom prst="rect">
            <a:avLst/>
          </a:prstGeom>
          <a:noFill/>
        </p:spPr>
        <p:txBody>
          <a:bodyPr wrap="square" rtlCol="0">
            <a:spAutoFit/>
          </a:bodyPr>
          <a:lstStyle/>
          <a:p>
            <a:pPr>
              <a:lnSpc>
                <a:spcPct val="150000"/>
              </a:lnSpc>
            </a:pPr>
            <a:r>
              <a:rPr lang="en-US" sz="2000" b="1" dirty="0"/>
              <a:t>One-Hot Encoding</a:t>
            </a:r>
          </a:p>
          <a:p>
            <a:pPr>
              <a:lnSpc>
                <a:spcPct val="150000"/>
              </a:lnSpc>
            </a:pPr>
            <a:r>
              <a:rPr lang="en-US" dirty="0"/>
              <a:t>Every time we just focus on a specific category and label data from that category 1, and all the others are 0</a:t>
            </a:r>
          </a:p>
          <a:p>
            <a:pPr>
              <a:lnSpc>
                <a:spcPct val="150000"/>
              </a:lnSpc>
            </a:pPr>
            <a:endParaRPr lang="en-US" dirty="0"/>
          </a:p>
          <a:p>
            <a:endParaRPr lang="LID4096" dirty="0"/>
          </a:p>
        </p:txBody>
      </p:sp>
      <p:graphicFrame>
        <p:nvGraphicFramePr>
          <p:cNvPr id="3" name="Table 6">
            <a:extLst>
              <a:ext uri="{FF2B5EF4-FFF2-40B4-BE49-F238E27FC236}">
                <a16:creationId xmlns:a16="http://schemas.microsoft.com/office/drawing/2014/main" id="{81178869-3D97-4946-97A3-EAC8156D1874}"/>
              </a:ext>
            </a:extLst>
          </p:cNvPr>
          <p:cNvGraphicFramePr>
            <a:graphicFrameLocks noGrp="1"/>
          </p:cNvGraphicFramePr>
          <p:nvPr>
            <p:extLst>
              <p:ext uri="{D42A27DB-BD31-4B8C-83A1-F6EECF244321}">
                <p14:modId xmlns:p14="http://schemas.microsoft.com/office/powerpoint/2010/main" val="1770132498"/>
              </p:ext>
            </p:extLst>
          </p:nvPr>
        </p:nvGraphicFramePr>
        <p:xfrm>
          <a:off x="3325090" y="3015826"/>
          <a:ext cx="5355772" cy="1844040"/>
        </p:xfrm>
        <a:graphic>
          <a:graphicData uri="http://schemas.openxmlformats.org/drawingml/2006/table">
            <a:tbl>
              <a:tblPr firstRow="1" bandRow="1">
                <a:tableStyleId>{5C22544A-7EE6-4342-B048-85BDC9FD1C3A}</a:tableStyleId>
              </a:tblPr>
              <a:tblGrid>
                <a:gridCol w="2677886">
                  <a:extLst>
                    <a:ext uri="{9D8B030D-6E8A-4147-A177-3AD203B41FA5}">
                      <a16:colId xmlns:a16="http://schemas.microsoft.com/office/drawing/2014/main" val="3170624086"/>
                    </a:ext>
                  </a:extLst>
                </a:gridCol>
                <a:gridCol w="2677886">
                  <a:extLst>
                    <a:ext uri="{9D8B030D-6E8A-4147-A177-3AD203B41FA5}">
                      <a16:colId xmlns:a16="http://schemas.microsoft.com/office/drawing/2014/main" val="2438505090"/>
                    </a:ext>
                  </a:extLst>
                </a:gridCol>
              </a:tblGrid>
              <a:tr h="370840">
                <a:tc>
                  <a:txBody>
                    <a:bodyPr/>
                    <a:lstStyle/>
                    <a:p>
                      <a:r>
                        <a:rPr lang="en-US" dirty="0"/>
                        <a:t>Country </a:t>
                      </a:r>
                      <a:endParaRPr lang="LID4096" dirty="0"/>
                    </a:p>
                  </a:txBody>
                  <a:tcPr/>
                </a:tc>
                <a:tc>
                  <a:txBody>
                    <a:bodyPr/>
                    <a:lstStyle/>
                    <a:p>
                      <a:r>
                        <a:rPr lang="en-US" dirty="0"/>
                        <a:t>One-Hot Encoding</a:t>
                      </a:r>
                      <a:endParaRPr lang="LID4096" dirty="0"/>
                    </a:p>
                  </a:txBody>
                  <a:tcPr/>
                </a:tc>
                <a:extLst>
                  <a:ext uri="{0D108BD9-81ED-4DB2-BD59-A6C34878D82A}">
                    <a16:rowId xmlns:a16="http://schemas.microsoft.com/office/drawing/2014/main" val="810076905"/>
                  </a:ext>
                </a:extLst>
              </a:tr>
              <a:tr h="370840">
                <a:tc>
                  <a:txBody>
                    <a:bodyPr/>
                    <a:lstStyle/>
                    <a:p>
                      <a:r>
                        <a:rPr lang="en-US" dirty="0"/>
                        <a:t>Japan</a:t>
                      </a:r>
                      <a:endParaRPr lang="LID4096" dirty="0"/>
                    </a:p>
                  </a:txBody>
                  <a:tcPr/>
                </a:tc>
                <a:tc>
                  <a:txBody>
                    <a:bodyPr/>
                    <a:lstStyle/>
                    <a:p>
                      <a:r>
                        <a:rPr lang="en-US" dirty="0"/>
                        <a:t>1,0,0,0</a:t>
                      </a:r>
                      <a:endParaRPr lang="LID4096" dirty="0"/>
                    </a:p>
                  </a:txBody>
                  <a:tcPr/>
                </a:tc>
                <a:extLst>
                  <a:ext uri="{0D108BD9-81ED-4DB2-BD59-A6C34878D82A}">
                    <a16:rowId xmlns:a16="http://schemas.microsoft.com/office/drawing/2014/main" val="2630189517"/>
                  </a:ext>
                </a:extLst>
              </a:tr>
              <a:tr h="370840">
                <a:tc>
                  <a:txBody>
                    <a:bodyPr/>
                    <a:lstStyle/>
                    <a:p>
                      <a:r>
                        <a:rPr lang="en-US" dirty="0"/>
                        <a:t>China</a:t>
                      </a:r>
                      <a:endParaRPr lang="LID4096" dirty="0"/>
                    </a:p>
                  </a:txBody>
                  <a:tcPr/>
                </a:tc>
                <a:tc>
                  <a:txBody>
                    <a:bodyPr/>
                    <a:lstStyle/>
                    <a:p>
                      <a:r>
                        <a:rPr lang="en-US" dirty="0"/>
                        <a:t>0,1,0,0</a:t>
                      </a:r>
                      <a:endParaRPr lang="LID4096" dirty="0"/>
                    </a:p>
                  </a:txBody>
                  <a:tcPr/>
                </a:tc>
                <a:extLst>
                  <a:ext uri="{0D108BD9-81ED-4DB2-BD59-A6C34878D82A}">
                    <a16:rowId xmlns:a16="http://schemas.microsoft.com/office/drawing/2014/main" val="2665765952"/>
                  </a:ext>
                </a:extLst>
              </a:tr>
              <a:tr h="185420">
                <a:tc>
                  <a:txBody>
                    <a:bodyPr/>
                    <a:lstStyle/>
                    <a:p>
                      <a:r>
                        <a:rPr lang="en-US" dirty="0"/>
                        <a:t>Germany</a:t>
                      </a:r>
                    </a:p>
                  </a:txBody>
                  <a:tcPr/>
                </a:tc>
                <a:tc>
                  <a:txBody>
                    <a:bodyPr/>
                    <a:lstStyle/>
                    <a:p>
                      <a:r>
                        <a:rPr lang="en-US" dirty="0"/>
                        <a:t>0,0,1,0</a:t>
                      </a:r>
                      <a:endParaRPr lang="LID4096" dirty="0"/>
                    </a:p>
                  </a:txBody>
                  <a:tcPr/>
                </a:tc>
                <a:extLst>
                  <a:ext uri="{0D108BD9-81ED-4DB2-BD59-A6C34878D82A}">
                    <a16:rowId xmlns:a16="http://schemas.microsoft.com/office/drawing/2014/main" val="3678279739"/>
                  </a:ext>
                </a:extLst>
              </a:tr>
              <a:tr h="185420">
                <a:tc>
                  <a:txBody>
                    <a:bodyPr/>
                    <a:lstStyle/>
                    <a:p>
                      <a:r>
                        <a:rPr lang="en-US" dirty="0"/>
                        <a:t>Canada</a:t>
                      </a:r>
                    </a:p>
                  </a:txBody>
                  <a:tcPr/>
                </a:tc>
                <a:tc>
                  <a:txBody>
                    <a:bodyPr/>
                    <a:lstStyle/>
                    <a:p>
                      <a:r>
                        <a:rPr lang="en-US" dirty="0"/>
                        <a:t>0,0,0,1</a:t>
                      </a:r>
                      <a:endParaRPr lang="LID4096" dirty="0"/>
                    </a:p>
                  </a:txBody>
                  <a:tcPr/>
                </a:tc>
                <a:extLst>
                  <a:ext uri="{0D108BD9-81ED-4DB2-BD59-A6C34878D82A}">
                    <a16:rowId xmlns:a16="http://schemas.microsoft.com/office/drawing/2014/main" val="1370385061"/>
                  </a:ext>
                </a:extLst>
              </a:tr>
            </a:tbl>
          </a:graphicData>
        </a:graphic>
      </p:graphicFrame>
    </p:spTree>
    <p:extLst>
      <p:ext uri="{BB962C8B-B14F-4D97-AF65-F5344CB8AC3E}">
        <p14:creationId xmlns:p14="http://schemas.microsoft.com/office/powerpoint/2010/main" val="28677332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as leben änderungen - human age stock-grafiken, -clipart, -cartoons und -symbole">
            <a:extLst>
              <a:ext uri="{FF2B5EF4-FFF2-40B4-BE49-F238E27FC236}">
                <a16:creationId xmlns:a16="http://schemas.microsoft.com/office/drawing/2014/main" id="{248636D7-936D-4FCB-95D5-CAC1729582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6730" y="2156957"/>
            <a:ext cx="9398338" cy="393133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41CBAB6-BB29-4434-A9A5-5B6C05BD1B29}"/>
              </a:ext>
            </a:extLst>
          </p:cNvPr>
          <p:cNvSpPr txBox="1"/>
          <p:nvPr/>
        </p:nvSpPr>
        <p:spPr>
          <a:xfrm>
            <a:off x="923191" y="670567"/>
            <a:ext cx="9741877" cy="1708160"/>
          </a:xfrm>
          <a:prstGeom prst="rect">
            <a:avLst/>
          </a:prstGeom>
          <a:noFill/>
        </p:spPr>
        <p:txBody>
          <a:bodyPr wrap="square" rtlCol="0">
            <a:spAutoFit/>
          </a:bodyPr>
          <a:lstStyle/>
          <a:p>
            <a:pPr>
              <a:lnSpc>
                <a:spcPct val="150000"/>
              </a:lnSpc>
            </a:pPr>
            <a:r>
              <a:rPr lang="en-US" sz="2000" b="1" dirty="0"/>
              <a:t>Features</a:t>
            </a:r>
          </a:p>
          <a:p>
            <a:pPr>
              <a:lnSpc>
                <a:spcPct val="150000"/>
              </a:lnSpc>
            </a:pPr>
            <a:r>
              <a:rPr lang="en-US" sz="2000" b="1" dirty="0"/>
              <a:t>Qualitative – </a:t>
            </a:r>
            <a:r>
              <a:rPr lang="en-US" sz="2000" dirty="0"/>
              <a:t>categorical data (finite number of categories or groups)</a:t>
            </a:r>
          </a:p>
          <a:p>
            <a:pPr>
              <a:lnSpc>
                <a:spcPct val="150000"/>
              </a:lnSpc>
            </a:pPr>
            <a:endParaRPr lang="en-US" dirty="0"/>
          </a:p>
          <a:p>
            <a:endParaRPr lang="LID4096" dirty="0"/>
          </a:p>
        </p:txBody>
      </p:sp>
      <p:sp>
        <p:nvSpPr>
          <p:cNvPr id="5" name="Rectangle 4">
            <a:extLst>
              <a:ext uri="{FF2B5EF4-FFF2-40B4-BE49-F238E27FC236}">
                <a16:creationId xmlns:a16="http://schemas.microsoft.com/office/drawing/2014/main" id="{598A9670-0005-42C5-892B-6F1C63B641BE}"/>
              </a:ext>
            </a:extLst>
          </p:cNvPr>
          <p:cNvSpPr/>
          <p:nvPr/>
        </p:nvSpPr>
        <p:spPr>
          <a:xfrm>
            <a:off x="3119120" y="2926080"/>
            <a:ext cx="5445760" cy="1869440"/>
          </a:xfrm>
          <a:prstGeom prst="rect">
            <a:avLst/>
          </a:prstGeom>
          <a:solidFill>
            <a:schemeClr val="bg1"/>
          </a:solid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6" name="TextBox 5">
            <a:extLst>
              <a:ext uri="{FF2B5EF4-FFF2-40B4-BE49-F238E27FC236}">
                <a16:creationId xmlns:a16="http://schemas.microsoft.com/office/drawing/2014/main" id="{A3E45991-33AB-46D9-A027-8B0C4216D737}"/>
              </a:ext>
            </a:extLst>
          </p:cNvPr>
          <p:cNvSpPr txBox="1"/>
          <p:nvPr/>
        </p:nvSpPr>
        <p:spPr>
          <a:xfrm>
            <a:off x="4069080" y="3383746"/>
            <a:ext cx="3545840" cy="954107"/>
          </a:xfrm>
          <a:prstGeom prst="rect">
            <a:avLst/>
          </a:prstGeom>
          <a:noFill/>
        </p:spPr>
        <p:txBody>
          <a:bodyPr wrap="square" rtlCol="0">
            <a:spAutoFit/>
          </a:bodyPr>
          <a:lstStyle/>
          <a:p>
            <a:pPr algn="ctr"/>
            <a:r>
              <a:rPr lang="en-US" sz="2800" b="1" dirty="0">
                <a:solidFill>
                  <a:srgbClr val="FF0000"/>
                </a:solidFill>
              </a:rPr>
              <a:t>Ordinal Data</a:t>
            </a:r>
            <a:br>
              <a:rPr lang="en-US" sz="2800" b="1" dirty="0">
                <a:solidFill>
                  <a:srgbClr val="FF0000"/>
                </a:solidFill>
              </a:rPr>
            </a:br>
            <a:r>
              <a:rPr lang="en-US" sz="2800" b="1" dirty="0">
                <a:solidFill>
                  <a:srgbClr val="FF0000"/>
                </a:solidFill>
              </a:rPr>
              <a:t>(inherent order)</a:t>
            </a:r>
            <a:endParaRPr lang="LID4096" sz="2800" b="1" dirty="0">
              <a:solidFill>
                <a:srgbClr val="FF0000"/>
              </a:solidFill>
            </a:endParaRPr>
          </a:p>
        </p:txBody>
      </p:sp>
    </p:spTree>
    <p:extLst>
      <p:ext uri="{BB962C8B-B14F-4D97-AF65-F5344CB8AC3E}">
        <p14:creationId xmlns:p14="http://schemas.microsoft.com/office/powerpoint/2010/main" val="2947936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1141</TotalTime>
  <Words>2111</Words>
  <Application>Microsoft Office PowerPoint</Application>
  <PresentationFormat>Widescreen</PresentationFormat>
  <Paragraphs>280</Paragraphs>
  <Slides>30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Calibri Light</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Asieh Daneshi</dc:creator>
  <cp:lastModifiedBy>Asieh Daneshi</cp:lastModifiedBy>
  <cp:revision>78</cp:revision>
  <dcterms:created xsi:type="dcterms:W3CDTF">2024-07-18T09:22:09Z</dcterms:created>
  <dcterms:modified xsi:type="dcterms:W3CDTF">2024-07-29T08:26:52Z</dcterms:modified>
</cp:coreProperties>
</file>

<file path=docProps/thumbnail.jpeg>
</file>